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handoutMasterIdLst>
    <p:handoutMasterId r:id="rId27"/>
  </p:handoutMasterIdLst>
  <p:sldIdLst>
    <p:sldId id="256" r:id="rId2"/>
    <p:sldId id="319" r:id="rId3"/>
    <p:sldId id="291" r:id="rId4"/>
    <p:sldId id="258" r:id="rId5"/>
    <p:sldId id="264" r:id="rId6"/>
    <p:sldId id="265" r:id="rId7"/>
    <p:sldId id="266" r:id="rId8"/>
    <p:sldId id="267" r:id="rId9"/>
    <p:sldId id="292" r:id="rId10"/>
    <p:sldId id="270" r:id="rId11"/>
    <p:sldId id="294" r:id="rId12"/>
    <p:sldId id="298" r:id="rId13"/>
    <p:sldId id="295" r:id="rId14"/>
    <p:sldId id="274" r:id="rId15"/>
    <p:sldId id="275" r:id="rId16"/>
    <p:sldId id="276" r:id="rId17"/>
    <p:sldId id="277" r:id="rId18"/>
    <p:sldId id="296" r:id="rId19"/>
    <p:sldId id="279" r:id="rId20"/>
    <p:sldId id="300" r:id="rId21"/>
    <p:sldId id="324" r:id="rId22"/>
    <p:sldId id="304" r:id="rId23"/>
    <p:sldId id="308" r:id="rId24"/>
    <p:sldId id="32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B6E5"/>
    <a:srgbClr val="8DB4E3"/>
    <a:srgbClr val="92B573"/>
    <a:srgbClr val="D390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78"/>
    <p:restoredTop sz="70441"/>
  </p:normalViewPr>
  <p:slideViewPr>
    <p:cSldViewPr snapToGrid="0" snapToObjects="1">
      <p:cViewPr varScale="1">
        <p:scale>
          <a:sx n="78" d="100"/>
          <a:sy n="78" d="100"/>
        </p:scale>
        <p:origin x="1328" y="168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7/16/19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7/16/19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session we will focus on modeling. But, in the process,</a:t>
            </a:r>
            <a:r>
              <a:rPr lang="en-US" baseline="0" dirty="0"/>
              <a:t> we will do a lot more data transformation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124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83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see that the resulting object</a:t>
            </a:r>
            <a:r>
              <a:rPr lang="en-US" baseline="0" dirty="0"/>
              <a:t> has 45,002 rows that are broken up into 9,406 groups. Inherently, this means there are 9,406 distinct </a:t>
            </a:r>
            <a:r>
              <a:rPr lang="en-US" baseline="0" dirty="0" err="1"/>
              <a:t>patient_id</a:t>
            </a:r>
            <a:r>
              <a:rPr lang="en-US" baseline="0" dirty="0"/>
              <a:t>. Some of these groups will have a single observation. Many of these groups will have more than one observation.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2801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are defining each</a:t>
            </a:r>
            <a:r>
              <a:rPr lang="en-US" baseline="0" dirty="0"/>
              <a:t> group using two variables. So, each group has a unique combination of </a:t>
            </a:r>
            <a:r>
              <a:rPr lang="en-US" baseline="0" dirty="0" err="1"/>
              <a:t>patient_id</a:t>
            </a:r>
            <a:r>
              <a:rPr lang="en-US" baseline="0" dirty="0"/>
              <a:t> and department. This data frame has 9,406 distinct </a:t>
            </a:r>
            <a:r>
              <a:rPr lang="en-US" i="1" baseline="0" dirty="0" err="1"/>
              <a:t>patient_id</a:t>
            </a:r>
            <a:r>
              <a:rPr lang="en-US" baseline="0" dirty="0" err="1"/>
              <a:t>’s</a:t>
            </a:r>
            <a:r>
              <a:rPr lang="en-US" baseline="0" dirty="0"/>
              <a:t> and 20 distinct </a:t>
            </a:r>
            <a:r>
              <a:rPr lang="en-US" i="1" baseline="0" dirty="0"/>
              <a:t>department</a:t>
            </a:r>
            <a:r>
              <a:rPr lang="en-US" i="0" baseline="0" dirty="0"/>
              <a:t>’s. Theoretically, we could have 9,406 * 20 = 188,120 different groups. But, there are only 10,102 groups. </a:t>
            </a:r>
            <a:r>
              <a:rPr lang="en-US" i="1" baseline="0" dirty="0" err="1"/>
              <a:t>group_by</a:t>
            </a:r>
            <a:r>
              <a:rPr lang="en-US" i="0" baseline="0" dirty="0"/>
              <a:t> only includes groups that are present in the data frame. It appears that in our dataset most patients are only seen in a single department, so the vast majority of theoretical </a:t>
            </a:r>
            <a:r>
              <a:rPr lang="en-US" i="0" baseline="0" dirty="0" err="1"/>
              <a:t>patient_id</a:t>
            </a:r>
            <a:r>
              <a:rPr lang="en-US" i="0" baseline="0" dirty="0"/>
              <a:t>-department combinations have no observations.</a:t>
            </a: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843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like we can apply </a:t>
            </a:r>
            <a:r>
              <a:rPr lang="en-US" i="1" dirty="0"/>
              <a:t>summarize()</a:t>
            </a:r>
            <a:r>
              <a:rPr lang="en-US" dirty="0"/>
              <a:t> to a full data</a:t>
            </a:r>
            <a:r>
              <a:rPr lang="en-US" baseline="0" dirty="0"/>
              <a:t> frame, we can apply </a:t>
            </a:r>
            <a:r>
              <a:rPr lang="en-US" i="1" baseline="0" dirty="0"/>
              <a:t>summarize()</a:t>
            </a:r>
            <a:r>
              <a:rPr lang="en-US" i="0" baseline="0" dirty="0"/>
              <a:t> to each group separately.</a:t>
            </a: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816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1507801" y="7162567"/>
            <a:ext cx="12062456" cy="67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worked for mean, because we did not need to separate out observations by patient to</a:t>
            </a:r>
            <a:r>
              <a:rPr lang="en-US" baseline="0" dirty="0"/>
              <a:t> calculate the mean.</a:t>
            </a:r>
            <a:endParaRPr dirty="0"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3013" y="1130300"/>
            <a:ext cx="10053637" cy="56562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043338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1507801" y="7162567"/>
            <a:ext cx="12062456" cy="67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</a:t>
            </a:r>
            <a:r>
              <a:rPr lang="en-US" baseline="0" dirty="0"/>
              <a:t> we are nesting two levels of summarization. This can be confusing, so it is useful to walk through step-by-step. The first summarization is applied to each patient separately (groups separately). The second summarization is applied to the full data frame and summarizes the (patient) summary.</a:t>
            </a:r>
            <a:endParaRPr dirty="0"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3013" y="1130300"/>
            <a:ext cx="10053637" cy="56562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5020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1507801" y="7162567"/>
            <a:ext cx="12062456" cy="67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Apply a function</a:t>
            </a:r>
            <a:r>
              <a:rPr lang="en-US" baseline="0" dirty="0"/>
              <a:t> (or functions)</a:t>
            </a:r>
            <a:r>
              <a:rPr lang="en-US" dirty="0"/>
              <a:t> to all observations of a variable and return a single value, or summary.</a:t>
            </a: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3013" y="1130300"/>
            <a:ext cx="10053637" cy="56562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2911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1507801" y="7162567"/>
            <a:ext cx="12062456" cy="67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3013" y="1130300"/>
            <a:ext cx="10053637" cy="56562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4771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1507801" y="7162567"/>
            <a:ext cx="12062456" cy="67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n()</a:t>
            </a:r>
            <a:r>
              <a:rPr lang="en-US" baseline="0" dirty="0"/>
              <a:t> returns the number of observations or rows for a data frame.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aseline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aseline="0" dirty="0"/>
              <a:t>Note, that to simplify the data frame, we first will select 2 variables and include the first 4 observations.</a:t>
            </a: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3013" y="1130300"/>
            <a:ext cx="10053637" cy="56562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60786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3:notes"/>
          <p:cNvSpPr txBox="1">
            <a:spLocks noGrp="1"/>
          </p:cNvSpPr>
          <p:nvPr>
            <p:ph type="body" idx="1"/>
          </p:nvPr>
        </p:nvSpPr>
        <p:spPr>
          <a:xfrm>
            <a:off x="1507801" y="7162567"/>
            <a:ext cx="12062456" cy="67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n_distinct</a:t>
            </a:r>
            <a:r>
              <a:rPr lang="en-US" dirty="0"/>
              <a:t>() counts the number of distinct,</a:t>
            </a:r>
            <a:r>
              <a:rPr lang="en-US" baseline="0" dirty="0"/>
              <a:t> or unique, observations. So, while there are 4 rows, there are only 2 distinct </a:t>
            </a:r>
            <a:r>
              <a:rPr lang="en-US" baseline="0" dirty="0" err="1"/>
              <a:t>patient_id’s</a:t>
            </a:r>
            <a:r>
              <a:rPr lang="en-US" baseline="0" dirty="0"/>
              <a:t>.</a:t>
            </a:r>
            <a:endParaRPr dirty="0"/>
          </a:p>
        </p:txBody>
      </p:sp>
      <p:sp>
        <p:nvSpPr>
          <p:cNvPr id="290" name="Google Shape;29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3013" y="1130300"/>
            <a:ext cx="10053637" cy="56562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4520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</a:t>
            </a:r>
            <a:r>
              <a:rPr lang="en-US" baseline="0" dirty="0"/>
              <a:t> many native summary functions from base R and </a:t>
            </a:r>
            <a:r>
              <a:rPr lang="en-US" baseline="0" dirty="0" err="1"/>
              <a:t>dplyr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5157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 err="1"/>
              <a:t>result_time</a:t>
            </a:r>
            <a:r>
              <a:rPr lang="en-US" i="0" dirty="0"/>
              <a:t> is missing for</a:t>
            </a:r>
            <a:r>
              <a:rPr lang="en-US" i="0" baseline="0" dirty="0"/>
              <a:t> some orders, presumably because the tests were never resulted. Missing data, indicated as </a:t>
            </a:r>
            <a:r>
              <a:rPr lang="en-US" i="1" baseline="0" dirty="0"/>
              <a:t>NA</a:t>
            </a:r>
            <a:r>
              <a:rPr lang="en-US" i="0" baseline="0" dirty="0"/>
              <a:t>, can be really important. Ignoring missingness can lead to incorrect interpretation due to implicit bias. Some functions will automatically throw out missing data, and just print a warning, like </a:t>
            </a:r>
            <a:r>
              <a:rPr lang="en-US" i="0" baseline="0" dirty="0" err="1"/>
              <a:t>ggplot</a:t>
            </a:r>
            <a:r>
              <a:rPr lang="en-US" i="0" baseline="0" dirty="0"/>
              <a:t> functions. However, others will throw and error or return </a:t>
            </a:r>
            <a:r>
              <a:rPr lang="en-US" i="1" baseline="0" dirty="0"/>
              <a:t>NA</a:t>
            </a:r>
            <a:r>
              <a:rPr lang="en-US" i="0" baseline="0" dirty="0"/>
              <a:t>. This can be annoying, because it creates extra work. But, it is a much safer practice, because it forces you to explicitly handle missing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8099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mean was</a:t>
            </a:r>
            <a:r>
              <a:rPr lang="en-US" baseline="0" dirty="0"/>
              <a:t> a special case, because it can be calculated using </a:t>
            </a:r>
            <a:r>
              <a:rPr lang="en-US" i="1" baseline="0" dirty="0"/>
              <a:t>summarize</a:t>
            </a:r>
            <a:r>
              <a:rPr lang="en-US" i="0" baseline="0" dirty="0"/>
              <a:t> and not explicitly knowing which order is from which patient. But, to calculate the median (find the mid-point of the observations), we need to be able to assess each patient’s observations separately.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945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Group_by</a:t>
            </a:r>
            <a:r>
              <a:rPr lang="en-US" dirty="0"/>
              <a:t> is a challenging</a:t>
            </a:r>
            <a:r>
              <a:rPr lang="en-US" baseline="0" dirty="0"/>
              <a:t> function to master, but </a:t>
            </a:r>
            <a:r>
              <a:rPr lang="en-US" b="1" baseline="0" dirty="0"/>
              <a:t>extremely</a:t>
            </a:r>
            <a:r>
              <a:rPr lang="en-US" baseline="0" dirty="0"/>
              <a:t> powerful. It is one of those tools that once you understand how to use, you cannot possibly go back to live without it.</a:t>
            </a:r>
          </a:p>
          <a:p>
            <a:endParaRPr lang="en-US" baseline="0" dirty="0"/>
          </a:p>
          <a:p>
            <a:r>
              <a:rPr lang="en-US" baseline="0" dirty="0"/>
              <a:t>The idea is simple. I have one big data frame and I want to break the observations up into several groups. Then, I’m going to “look at” those groups separately.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047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4480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1_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20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7/16/19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7" r:id="rId17"/>
    <p:sldLayoutId id="2147483678" r:id="rId18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Laboratory Medicine Core Data Analysis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403600" cy="1463040"/>
          </a:xfrm>
        </p:spPr>
        <p:txBody>
          <a:bodyPr>
            <a:noAutofit/>
          </a:bodyPr>
          <a:lstStyle/>
          <a:p>
            <a:r>
              <a:rPr lang="en-US" sz="2800" dirty="0"/>
              <a:t>Lesson 5</a:t>
            </a:r>
          </a:p>
          <a:p>
            <a:r>
              <a:rPr lang="en-US" sz="2800" b="1" dirty="0"/>
              <a:t>Summarize Data</a:t>
            </a:r>
          </a:p>
        </p:txBody>
      </p:sp>
    </p:spTree>
    <p:extLst>
      <p:ext uri="{BB962C8B-B14F-4D97-AF65-F5344CB8AC3E}">
        <p14:creationId xmlns:p14="http://schemas.microsoft.com/office/powerpoint/2010/main" val="17087114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769" y="199102"/>
            <a:ext cx="8466829" cy="645979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682" y="1020403"/>
            <a:ext cx="3152173" cy="53730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4336026" y="1622323"/>
            <a:ext cx="1858297" cy="2920180"/>
          </a:xfrm>
          <a:prstGeom prst="rect">
            <a:avLst/>
          </a:prstGeom>
          <a:solidFill>
            <a:schemeClr val="dk1">
              <a:alpha val="52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rapezoid 5"/>
          <p:cNvSpPr/>
          <p:nvPr/>
        </p:nvSpPr>
        <p:spPr>
          <a:xfrm rot="5400000">
            <a:off x="2323261" y="2522364"/>
            <a:ext cx="5368414" cy="2373712"/>
          </a:xfrm>
          <a:custGeom>
            <a:avLst/>
            <a:gdLst>
              <a:gd name="connsiteX0" fmla="*/ 0 w 5368414"/>
              <a:gd name="connsiteY0" fmla="*/ 2373711 h 2373711"/>
              <a:gd name="connsiteX1" fmla="*/ 593428 w 5368414"/>
              <a:gd name="connsiteY1" fmla="*/ 0 h 2373711"/>
              <a:gd name="connsiteX2" fmla="*/ 4774986 w 5368414"/>
              <a:gd name="connsiteY2" fmla="*/ 0 h 2373711"/>
              <a:gd name="connsiteX3" fmla="*/ 5368414 w 5368414"/>
              <a:gd name="connsiteY3" fmla="*/ 2373711 h 2373711"/>
              <a:gd name="connsiteX4" fmla="*/ 0 w 5368414"/>
              <a:gd name="connsiteY4" fmla="*/ 2373711 h 2373711"/>
              <a:gd name="connsiteX0" fmla="*/ 0 w 5368414"/>
              <a:gd name="connsiteY0" fmla="*/ 2373712 h 2373712"/>
              <a:gd name="connsiteX1" fmla="*/ 593428 w 5368414"/>
              <a:gd name="connsiteY1" fmla="*/ 1 h 2373712"/>
              <a:gd name="connsiteX2" fmla="*/ 3498638 w 5368414"/>
              <a:gd name="connsiteY2" fmla="*/ 0 h 2373712"/>
              <a:gd name="connsiteX3" fmla="*/ 5368414 w 5368414"/>
              <a:gd name="connsiteY3" fmla="*/ 2373712 h 2373712"/>
              <a:gd name="connsiteX4" fmla="*/ 0 w 5368414"/>
              <a:gd name="connsiteY4" fmla="*/ 2373712 h 2373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8414" h="2373712">
                <a:moveTo>
                  <a:pt x="0" y="2373712"/>
                </a:moveTo>
                <a:lnTo>
                  <a:pt x="593428" y="1"/>
                </a:lnTo>
                <a:lnTo>
                  <a:pt x="3498638" y="0"/>
                </a:lnTo>
                <a:lnTo>
                  <a:pt x="5368414" y="2373712"/>
                </a:lnTo>
                <a:lnTo>
                  <a:pt x="0" y="237371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33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56A2D24-E81A-8241-8BE4-10C628CAA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2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F8623C7-1227-A04A-B096-498B1A18A5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128" y="2238375"/>
            <a:ext cx="9720072" cy="44100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Use </a:t>
            </a:r>
            <a:r>
              <a:rPr lang="en-US" i="1" dirty="0"/>
              <a:t>summarize()</a:t>
            </a:r>
            <a:r>
              <a:rPr lang="en-US" dirty="0"/>
              <a:t> to calculate:</a:t>
            </a:r>
          </a:p>
          <a:p>
            <a:r>
              <a:rPr lang="en-US" dirty="0"/>
              <a:t>a) The date of the first (or minimum) order</a:t>
            </a:r>
          </a:p>
          <a:p>
            <a:r>
              <a:rPr lang="en-US" dirty="0"/>
              <a:t>b) The median time difference between </a:t>
            </a:r>
            <a:r>
              <a:rPr lang="en-US" i="1" dirty="0" err="1"/>
              <a:t>order_time</a:t>
            </a:r>
            <a:r>
              <a:rPr lang="en-US" dirty="0"/>
              <a:t> and </a:t>
            </a:r>
            <a:r>
              <a:rPr lang="en-US" i="1" dirty="0" err="1"/>
              <a:t>result_time</a:t>
            </a:r>
            <a:endParaRPr lang="en-US" i="1" dirty="0"/>
          </a:p>
          <a:p>
            <a:endParaRPr lang="en-US" dirty="0"/>
          </a:p>
          <a:p>
            <a:r>
              <a:rPr lang="en-US" dirty="0"/>
              <a:t>*Hint* Refer to help for </a:t>
            </a:r>
            <a:r>
              <a:rPr lang="en-US" i="1" dirty="0"/>
              <a:t>NA</a:t>
            </a:r>
            <a:r>
              <a:rPr lang="en-US" dirty="0"/>
              <a:t> handling</a:t>
            </a:r>
          </a:p>
        </p:txBody>
      </p:sp>
    </p:spTree>
    <p:extLst>
      <p:ext uri="{BB962C8B-B14F-4D97-AF65-F5344CB8AC3E}">
        <p14:creationId xmlns:p14="http://schemas.microsoft.com/office/powerpoint/2010/main" val="1996682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56A2D24-E81A-8241-8BE4-10C628CAA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3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F8623C7-1227-A04A-B096-498B1A18A5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u="sng" dirty="0"/>
              <a:t>Consider:</a:t>
            </a:r>
          </a:p>
          <a:p>
            <a:r>
              <a:rPr lang="en-US" dirty="0"/>
              <a:t>How would you calculate the median number of orders for each patient?</a:t>
            </a:r>
          </a:p>
        </p:txBody>
      </p:sp>
    </p:spTree>
    <p:extLst>
      <p:ext uri="{BB962C8B-B14F-4D97-AF65-F5344CB8AC3E}">
        <p14:creationId xmlns:p14="http://schemas.microsoft.com/office/powerpoint/2010/main" val="653571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9A81-EACE-CA4A-8F32-2988B171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err="1">
                <a:solidFill>
                  <a:schemeClr val="tx1"/>
                </a:solidFill>
              </a:rPr>
              <a:t>group_by</a:t>
            </a:r>
            <a:r>
              <a:rPr lang="en-US" sz="5400" dirty="0">
                <a:solidFill>
                  <a:schemeClr val="tx1"/>
                </a:solidFill>
              </a:rPr>
              <a:t>()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899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oogle Shape;154;p18"/>
          <p:cNvGraphicFramePr/>
          <p:nvPr>
            <p:extLst>
              <p:ext uri="{D42A27DB-BD31-4B8C-83A1-F6EECF244321}">
                <p14:modId xmlns:p14="http://schemas.microsoft.com/office/powerpoint/2010/main" val="497319853"/>
              </p:ext>
            </p:extLst>
          </p:nvPr>
        </p:nvGraphicFramePr>
        <p:xfrm>
          <a:off x="1629651" y="2861916"/>
          <a:ext cx="3622445" cy="269025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7245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3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2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04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908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908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Right Arrow 3"/>
          <p:cNvSpPr/>
          <p:nvPr/>
        </p:nvSpPr>
        <p:spPr>
          <a:xfrm>
            <a:off x="5811233" y="2941197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Google Shape;154;p18"/>
          <p:cNvGraphicFramePr/>
          <p:nvPr>
            <p:extLst>
              <p:ext uri="{D42A27DB-BD31-4B8C-83A1-F6EECF244321}">
                <p14:modId xmlns:p14="http://schemas.microsoft.com/office/powerpoint/2010/main" val="448415247"/>
              </p:ext>
            </p:extLst>
          </p:nvPr>
        </p:nvGraphicFramePr>
        <p:xfrm>
          <a:off x="7218468" y="2552806"/>
          <a:ext cx="3622445" cy="1152966"/>
        </p:xfrm>
        <a:graphic>
          <a:graphicData uri="http://schemas.openxmlformats.org/drawingml/2006/table">
            <a:tbl>
              <a:tblPr firstRow="1" bandRow="1">
                <a:noFill/>
                <a:effectLst>
                  <a:outerShdw blurRad="50800" dist="5334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7245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3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2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04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908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908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951213" y="686765"/>
            <a:ext cx="26289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latin typeface="+mj-lt"/>
                <a:sym typeface="Calibri"/>
              </a:rPr>
              <a:t>group_by</a:t>
            </a:r>
            <a:r>
              <a:rPr lang="en-US" sz="5400" dirty="0">
                <a:latin typeface="Calibri"/>
                <a:sym typeface="Calibri"/>
              </a:rPr>
              <a:t>()</a:t>
            </a:r>
            <a:endParaRPr lang="en-US" dirty="0"/>
          </a:p>
        </p:txBody>
      </p:sp>
      <p:sp>
        <p:nvSpPr>
          <p:cNvPr id="8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graphicFrame>
        <p:nvGraphicFramePr>
          <p:cNvPr id="9" name="Google Shape;154;p18"/>
          <p:cNvGraphicFramePr/>
          <p:nvPr>
            <p:extLst>
              <p:ext uri="{D42A27DB-BD31-4B8C-83A1-F6EECF244321}">
                <p14:modId xmlns:p14="http://schemas.microsoft.com/office/powerpoint/2010/main" val="994939006"/>
              </p:ext>
            </p:extLst>
          </p:nvPr>
        </p:nvGraphicFramePr>
        <p:xfrm>
          <a:off x="7510605" y="3129289"/>
          <a:ext cx="3622445" cy="1152966"/>
        </p:xfrm>
        <a:graphic>
          <a:graphicData uri="http://schemas.openxmlformats.org/drawingml/2006/table">
            <a:tbl>
              <a:tblPr firstRow="1" bandRow="1">
                <a:noFill/>
                <a:effectLst>
                  <a:outerShdw blurRad="50800" dist="5334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7245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3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2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04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0" name="Google Shape;154;p18"/>
          <p:cNvGraphicFramePr/>
          <p:nvPr>
            <p:extLst>
              <p:ext uri="{D42A27DB-BD31-4B8C-83A1-F6EECF244321}">
                <p14:modId xmlns:p14="http://schemas.microsoft.com/office/powerpoint/2010/main" val="1632198300"/>
              </p:ext>
            </p:extLst>
          </p:nvPr>
        </p:nvGraphicFramePr>
        <p:xfrm>
          <a:off x="7802743" y="3705772"/>
          <a:ext cx="3622445" cy="1152966"/>
        </p:xfrm>
        <a:graphic>
          <a:graphicData uri="http://schemas.openxmlformats.org/drawingml/2006/table">
            <a:tbl>
              <a:tblPr firstRow="1" bandRow="1">
                <a:noFill/>
                <a:effectLst>
                  <a:outerShdw blurRad="50800" dist="5334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7245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3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2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049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1770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72054" y="712657"/>
            <a:ext cx="26289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latin typeface="+mj-lt"/>
                <a:sym typeface="Calibri"/>
              </a:rPr>
              <a:t>group_by</a:t>
            </a:r>
            <a:r>
              <a:rPr lang="en-US" sz="5400" dirty="0">
                <a:latin typeface="Calibri"/>
                <a:sym typeface="Calibri"/>
              </a:rPr>
              <a:t>()</a:t>
            </a:r>
            <a:endParaRPr lang="en-US" dirty="0"/>
          </a:p>
        </p:txBody>
      </p:sp>
      <p:sp>
        <p:nvSpPr>
          <p:cNvPr id="5" name="Google Shape;131;p17"/>
          <p:cNvSpPr/>
          <p:nvPr/>
        </p:nvSpPr>
        <p:spPr>
          <a:xfrm>
            <a:off x="1072055" y="2645979"/>
            <a:ext cx="10762593" cy="1497972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6" name="Rectangle 5"/>
          <p:cNvSpPr/>
          <p:nvPr/>
        </p:nvSpPr>
        <p:spPr>
          <a:xfrm>
            <a:off x="1760075" y="2704322"/>
            <a:ext cx="842445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orders %&gt;%</a:t>
            </a:r>
          </a:p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</a:t>
            </a:r>
            <a:r>
              <a:rPr lang="en-US" sz="32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group_by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variable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8" name="Google Shape;137;p17"/>
          <p:cNvSpPr/>
          <p:nvPr/>
        </p:nvSpPr>
        <p:spPr>
          <a:xfrm>
            <a:off x="3055666" y="3774494"/>
            <a:ext cx="3135583" cy="2033420"/>
          </a:xfrm>
          <a:custGeom>
            <a:avLst/>
            <a:gdLst>
              <a:gd name="connsiteX0" fmla="*/ 0 w 2183801"/>
              <a:gd name="connsiteY0" fmla="*/ 263730 h 1582350"/>
              <a:gd name="connsiteX1" fmla="*/ 263730 w 2183801"/>
              <a:gd name="connsiteY1" fmla="*/ 0 h 1582350"/>
              <a:gd name="connsiteX2" fmla="*/ 363967 w 2183801"/>
              <a:gd name="connsiteY2" fmla="*/ 0 h 1582350"/>
              <a:gd name="connsiteX3" fmla="*/ 27341 w 2183801"/>
              <a:gd name="connsiteY3" fmla="*/ -668416 h 1582350"/>
              <a:gd name="connsiteX4" fmla="*/ 909917 w 2183801"/>
              <a:gd name="connsiteY4" fmla="*/ 0 h 1582350"/>
              <a:gd name="connsiteX5" fmla="*/ 1920071 w 2183801"/>
              <a:gd name="connsiteY5" fmla="*/ 0 h 1582350"/>
              <a:gd name="connsiteX6" fmla="*/ 2183801 w 2183801"/>
              <a:gd name="connsiteY6" fmla="*/ 263730 h 1582350"/>
              <a:gd name="connsiteX7" fmla="*/ 2183801 w 2183801"/>
              <a:gd name="connsiteY7" fmla="*/ 263725 h 1582350"/>
              <a:gd name="connsiteX8" fmla="*/ 2183801 w 2183801"/>
              <a:gd name="connsiteY8" fmla="*/ 263725 h 1582350"/>
              <a:gd name="connsiteX9" fmla="*/ 2183801 w 2183801"/>
              <a:gd name="connsiteY9" fmla="*/ 659313 h 1582350"/>
              <a:gd name="connsiteX10" fmla="*/ 2183801 w 2183801"/>
              <a:gd name="connsiteY10" fmla="*/ 1318620 h 1582350"/>
              <a:gd name="connsiteX11" fmla="*/ 1920071 w 2183801"/>
              <a:gd name="connsiteY11" fmla="*/ 1582350 h 1582350"/>
              <a:gd name="connsiteX12" fmla="*/ 909917 w 2183801"/>
              <a:gd name="connsiteY12" fmla="*/ 1582350 h 1582350"/>
              <a:gd name="connsiteX13" fmla="*/ 363967 w 2183801"/>
              <a:gd name="connsiteY13" fmla="*/ 1582350 h 1582350"/>
              <a:gd name="connsiteX14" fmla="*/ 363967 w 2183801"/>
              <a:gd name="connsiteY14" fmla="*/ 1582350 h 1582350"/>
              <a:gd name="connsiteX15" fmla="*/ 263730 w 2183801"/>
              <a:gd name="connsiteY15" fmla="*/ 1582350 h 1582350"/>
              <a:gd name="connsiteX16" fmla="*/ 0 w 2183801"/>
              <a:gd name="connsiteY16" fmla="*/ 1318620 h 1582350"/>
              <a:gd name="connsiteX17" fmla="*/ 0 w 2183801"/>
              <a:gd name="connsiteY17" fmla="*/ 659313 h 1582350"/>
              <a:gd name="connsiteX18" fmla="*/ 0 w 2183801"/>
              <a:gd name="connsiteY18" fmla="*/ 263725 h 1582350"/>
              <a:gd name="connsiteX19" fmla="*/ 0 w 2183801"/>
              <a:gd name="connsiteY19" fmla="*/ 263725 h 1582350"/>
              <a:gd name="connsiteX20" fmla="*/ 0 w 2183801"/>
              <a:gd name="connsiteY20" fmla="*/ 263730 h 1582350"/>
              <a:gd name="connsiteX0" fmla="*/ 0 w 2183801"/>
              <a:gd name="connsiteY0" fmla="*/ 932146 h 2250766"/>
              <a:gd name="connsiteX1" fmla="*/ 263730 w 2183801"/>
              <a:gd name="connsiteY1" fmla="*/ 668416 h 2250766"/>
              <a:gd name="connsiteX2" fmla="*/ 536687 w 2183801"/>
              <a:gd name="connsiteY2" fmla="*/ 668416 h 2250766"/>
              <a:gd name="connsiteX3" fmla="*/ 27341 w 2183801"/>
              <a:gd name="connsiteY3" fmla="*/ 0 h 2250766"/>
              <a:gd name="connsiteX4" fmla="*/ 909917 w 2183801"/>
              <a:gd name="connsiteY4" fmla="*/ 668416 h 2250766"/>
              <a:gd name="connsiteX5" fmla="*/ 1920071 w 2183801"/>
              <a:gd name="connsiteY5" fmla="*/ 668416 h 2250766"/>
              <a:gd name="connsiteX6" fmla="*/ 2183801 w 2183801"/>
              <a:gd name="connsiteY6" fmla="*/ 932146 h 2250766"/>
              <a:gd name="connsiteX7" fmla="*/ 2183801 w 2183801"/>
              <a:gd name="connsiteY7" fmla="*/ 932141 h 2250766"/>
              <a:gd name="connsiteX8" fmla="*/ 2183801 w 2183801"/>
              <a:gd name="connsiteY8" fmla="*/ 932141 h 2250766"/>
              <a:gd name="connsiteX9" fmla="*/ 2183801 w 2183801"/>
              <a:gd name="connsiteY9" fmla="*/ 1327729 h 2250766"/>
              <a:gd name="connsiteX10" fmla="*/ 2183801 w 2183801"/>
              <a:gd name="connsiteY10" fmla="*/ 1987036 h 2250766"/>
              <a:gd name="connsiteX11" fmla="*/ 1920071 w 2183801"/>
              <a:gd name="connsiteY11" fmla="*/ 2250766 h 2250766"/>
              <a:gd name="connsiteX12" fmla="*/ 909917 w 2183801"/>
              <a:gd name="connsiteY12" fmla="*/ 2250766 h 2250766"/>
              <a:gd name="connsiteX13" fmla="*/ 363967 w 2183801"/>
              <a:gd name="connsiteY13" fmla="*/ 2250766 h 2250766"/>
              <a:gd name="connsiteX14" fmla="*/ 363967 w 2183801"/>
              <a:gd name="connsiteY14" fmla="*/ 2250766 h 2250766"/>
              <a:gd name="connsiteX15" fmla="*/ 263730 w 2183801"/>
              <a:gd name="connsiteY15" fmla="*/ 2250766 h 2250766"/>
              <a:gd name="connsiteX16" fmla="*/ 0 w 2183801"/>
              <a:gd name="connsiteY16" fmla="*/ 1987036 h 2250766"/>
              <a:gd name="connsiteX17" fmla="*/ 0 w 2183801"/>
              <a:gd name="connsiteY17" fmla="*/ 1327729 h 2250766"/>
              <a:gd name="connsiteX18" fmla="*/ 0 w 2183801"/>
              <a:gd name="connsiteY18" fmla="*/ 932141 h 2250766"/>
              <a:gd name="connsiteX19" fmla="*/ 0 w 2183801"/>
              <a:gd name="connsiteY19" fmla="*/ 932141 h 2250766"/>
              <a:gd name="connsiteX20" fmla="*/ 0 w 2183801"/>
              <a:gd name="connsiteY20" fmla="*/ 932146 h 2250766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909917 w 2423251"/>
              <a:gd name="connsiteY4" fmla="*/ 690730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536687 w 2423251"/>
              <a:gd name="connsiteY2" fmla="*/ 690730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423251"/>
              <a:gd name="connsiteY0" fmla="*/ 954460 h 2273080"/>
              <a:gd name="connsiteX1" fmla="*/ 263730 w 2423251"/>
              <a:gd name="connsiteY1" fmla="*/ 690730 h 2273080"/>
              <a:gd name="connsiteX2" fmla="*/ 1209057 w 2423251"/>
              <a:gd name="connsiteY2" fmla="*/ 668416 h 2273080"/>
              <a:gd name="connsiteX3" fmla="*/ 2423251 w 2423251"/>
              <a:gd name="connsiteY3" fmla="*/ 0 h 2273080"/>
              <a:gd name="connsiteX4" fmla="*/ 1478117 w 2423251"/>
              <a:gd name="connsiteY4" fmla="*/ 701888 h 2273080"/>
              <a:gd name="connsiteX5" fmla="*/ 1920071 w 2423251"/>
              <a:gd name="connsiteY5" fmla="*/ 690730 h 2273080"/>
              <a:gd name="connsiteX6" fmla="*/ 2183801 w 2423251"/>
              <a:gd name="connsiteY6" fmla="*/ 954460 h 2273080"/>
              <a:gd name="connsiteX7" fmla="*/ 2183801 w 2423251"/>
              <a:gd name="connsiteY7" fmla="*/ 954455 h 2273080"/>
              <a:gd name="connsiteX8" fmla="*/ 2183801 w 2423251"/>
              <a:gd name="connsiteY8" fmla="*/ 954455 h 2273080"/>
              <a:gd name="connsiteX9" fmla="*/ 2183801 w 2423251"/>
              <a:gd name="connsiteY9" fmla="*/ 1350043 h 2273080"/>
              <a:gd name="connsiteX10" fmla="*/ 2183801 w 2423251"/>
              <a:gd name="connsiteY10" fmla="*/ 2009350 h 2273080"/>
              <a:gd name="connsiteX11" fmla="*/ 1920071 w 2423251"/>
              <a:gd name="connsiteY11" fmla="*/ 2273080 h 2273080"/>
              <a:gd name="connsiteX12" fmla="*/ 909917 w 2423251"/>
              <a:gd name="connsiteY12" fmla="*/ 2273080 h 2273080"/>
              <a:gd name="connsiteX13" fmla="*/ 363967 w 2423251"/>
              <a:gd name="connsiteY13" fmla="*/ 2273080 h 2273080"/>
              <a:gd name="connsiteX14" fmla="*/ 363967 w 2423251"/>
              <a:gd name="connsiteY14" fmla="*/ 2273080 h 2273080"/>
              <a:gd name="connsiteX15" fmla="*/ 263730 w 2423251"/>
              <a:gd name="connsiteY15" fmla="*/ 2273080 h 2273080"/>
              <a:gd name="connsiteX16" fmla="*/ 0 w 2423251"/>
              <a:gd name="connsiteY16" fmla="*/ 2009350 h 2273080"/>
              <a:gd name="connsiteX17" fmla="*/ 0 w 2423251"/>
              <a:gd name="connsiteY17" fmla="*/ 1350043 h 2273080"/>
              <a:gd name="connsiteX18" fmla="*/ 0 w 2423251"/>
              <a:gd name="connsiteY18" fmla="*/ 954455 h 2273080"/>
              <a:gd name="connsiteX19" fmla="*/ 0 w 2423251"/>
              <a:gd name="connsiteY19" fmla="*/ 954455 h 2273080"/>
              <a:gd name="connsiteX20" fmla="*/ 0 w 2423251"/>
              <a:gd name="connsiteY20" fmla="*/ 954460 h 2273080"/>
              <a:gd name="connsiteX0" fmla="*/ 0 w 2183801"/>
              <a:gd name="connsiteY0" fmla="*/ 1046506 h 2365126"/>
              <a:gd name="connsiteX1" fmla="*/ 263730 w 2183801"/>
              <a:gd name="connsiteY1" fmla="*/ 782776 h 2365126"/>
              <a:gd name="connsiteX2" fmla="*/ 1209057 w 2183801"/>
              <a:gd name="connsiteY2" fmla="*/ 760462 h 2365126"/>
              <a:gd name="connsiteX3" fmla="*/ 1961588 w 2183801"/>
              <a:gd name="connsiteY3" fmla="*/ 0 h 2365126"/>
              <a:gd name="connsiteX4" fmla="*/ 1478117 w 2183801"/>
              <a:gd name="connsiteY4" fmla="*/ 793934 h 2365126"/>
              <a:gd name="connsiteX5" fmla="*/ 1920071 w 2183801"/>
              <a:gd name="connsiteY5" fmla="*/ 782776 h 2365126"/>
              <a:gd name="connsiteX6" fmla="*/ 2183801 w 2183801"/>
              <a:gd name="connsiteY6" fmla="*/ 1046506 h 2365126"/>
              <a:gd name="connsiteX7" fmla="*/ 2183801 w 2183801"/>
              <a:gd name="connsiteY7" fmla="*/ 1046501 h 2365126"/>
              <a:gd name="connsiteX8" fmla="*/ 2183801 w 2183801"/>
              <a:gd name="connsiteY8" fmla="*/ 1046501 h 2365126"/>
              <a:gd name="connsiteX9" fmla="*/ 2183801 w 2183801"/>
              <a:gd name="connsiteY9" fmla="*/ 1442089 h 2365126"/>
              <a:gd name="connsiteX10" fmla="*/ 2183801 w 2183801"/>
              <a:gd name="connsiteY10" fmla="*/ 2101396 h 2365126"/>
              <a:gd name="connsiteX11" fmla="*/ 1920071 w 2183801"/>
              <a:gd name="connsiteY11" fmla="*/ 2365126 h 2365126"/>
              <a:gd name="connsiteX12" fmla="*/ 909917 w 2183801"/>
              <a:gd name="connsiteY12" fmla="*/ 2365126 h 2365126"/>
              <a:gd name="connsiteX13" fmla="*/ 363967 w 2183801"/>
              <a:gd name="connsiteY13" fmla="*/ 2365126 h 2365126"/>
              <a:gd name="connsiteX14" fmla="*/ 363967 w 2183801"/>
              <a:gd name="connsiteY14" fmla="*/ 2365126 h 2365126"/>
              <a:gd name="connsiteX15" fmla="*/ 263730 w 2183801"/>
              <a:gd name="connsiteY15" fmla="*/ 2365126 h 2365126"/>
              <a:gd name="connsiteX16" fmla="*/ 0 w 2183801"/>
              <a:gd name="connsiteY16" fmla="*/ 2101396 h 2365126"/>
              <a:gd name="connsiteX17" fmla="*/ 0 w 2183801"/>
              <a:gd name="connsiteY17" fmla="*/ 1442089 h 2365126"/>
              <a:gd name="connsiteX18" fmla="*/ 0 w 2183801"/>
              <a:gd name="connsiteY18" fmla="*/ 1046501 h 2365126"/>
              <a:gd name="connsiteX19" fmla="*/ 0 w 2183801"/>
              <a:gd name="connsiteY19" fmla="*/ 1046501 h 2365126"/>
              <a:gd name="connsiteX20" fmla="*/ 0 w 2183801"/>
              <a:gd name="connsiteY20" fmla="*/ 1046506 h 2365126"/>
              <a:gd name="connsiteX0" fmla="*/ 0 w 2183801"/>
              <a:gd name="connsiteY0" fmla="*/ 1129596 h 2448216"/>
              <a:gd name="connsiteX1" fmla="*/ 263730 w 2183801"/>
              <a:gd name="connsiteY1" fmla="*/ 865866 h 2448216"/>
              <a:gd name="connsiteX2" fmla="*/ 1209057 w 2183801"/>
              <a:gd name="connsiteY2" fmla="*/ 843552 h 2448216"/>
              <a:gd name="connsiteX3" fmla="*/ 1806423 w 2183801"/>
              <a:gd name="connsiteY3" fmla="*/ 0 h 2448216"/>
              <a:gd name="connsiteX4" fmla="*/ 1478117 w 2183801"/>
              <a:gd name="connsiteY4" fmla="*/ 877024 h 2448216"/>
              <a:gd name="connsiteX5" fmla="*/ 1920071 w 2183801"/>
              <a:gd name="connsiteY5" fmla="*/ 865866 h 2448216"/>
              <a:gd name="connsiteX6" fmla="*/ 2183801 w 2183801"/>
              <a:gd name="connsiteY6" fmla="*/ 1129596 h 2448216"/>
              <a:gd name="connsiteX7" fmla="*/ 2183801 w 2183801"/>
              <a:gd name="connsiteY7" fmla="*/ 1129591 h 2448216"/>
              <a:gd name="connsiteX8" fmla="*/ 2183801 w 2183801"/>
              <a:gd name="connsiteY8" fmla="*/ 1129591 h 2448216"/>
              <a:gd name="connsiteX9" fmla="*/ 2183801 w 2183801"/>
              <a:gd name="connsiteY9" fmla="*/ 1525179 h 2448216"/>
              <a:gd name="connsiteX10" fmla="*/ 2183801 w 2183801"/>
              <a:gd name="connsiteY10" fmla="*/ 2184486 h 2448216"/>
              <a:gd name="connsiteX11" fmla="*/ 1920071 w 2183801"/>
              <a:gd name="connsiteY11" fmla="*/ 2448216 h 2448216"/>
              <a:gd name="connsiteX12" fmla="*/ 909917 w 2183801"/>
              <a:gd name="connsiteY12" fmla="*/ 2448216 h 2448216"/>
              <a:gd name="connsiteX13" fmla="*/ 363967 w 2183801"/>
              <a:gd name="connsiteY13" fmla="*/ 2448216 h 2448216"/>
              <a:gd name="connsiteX14" fmla="*/ 363967 w 2183801"/>
              <a:gd name="connsiteY14" fmla="*/ 2448216 h 2448216"/>
              <a:gd name="connsiteX15" fmla="*/ 263730 w 2183801"/>
              <a:gd name="connsiteY15" fmla="*/ 2448216 h 2448216"/>
              <a:gd name="connsiteX16" fmla="*/ 0 w 2183801"/>
              <a:gd name="connsiteY16" fmla="*/ 2184486 h 2448216"/>
              <a:gd name="connsiteX17" fmla="*/ 0 w 2183801"/>
              <a:gd name="connsiteY17" fmla="*/ 1525179 h 2448216"/>
              <a:gd name="connsiteX18" fmla="*/ 0 w 2183801"/>
              <a:gd name="connsiteY18" fmla="*/ 1129591 h 2448216"/>
              <a:gd name="connsiteX19" fmla="*/ 0 w 2183801"/>
              <a:gd name="connsiteY19" fmla="*/ 1129591 h 2448216"/>
              <a:gd name="connsiteX20" fmla="*/ 0 w 2183801"/>
              <a:gd name="connsiteY20" fmla="*/ 1129596 h 2448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183801" h="2448216">
                <a:moveTo>
                  <a:pt x="0" y="1129596"/>
                </a:moveTo>
                <a:cubicBezTo>
                  <a:pt x="0" y="983942"/>
                  <a:pt x="118076" y="865866"/>
                  <a:pt x="263730" y="865866"/>
                </a:cubicBezTo>
                <a:lnTo>
                  <a:pt x="1209057" y="843552"/>
                </a:lnTo>
                <a:lnTo>
                  <a:pt x="1806423" y="0"/>
                </a:lnTo>
                <a:lnTo>
                  <a:pt x="1478117" y="877024"/>
                </a:lnTo>
                <a:lnTo>
                  <a:pt x="1920071" y="865866"/>
                </a:lnTo>
                <a:cubicBezTo>
                  <a:pt x="2065725" y="865866"/>
                  <a:pt x="2183801" y="983942"/>
                  <a:pt x="2183801" y="1129596"/>
                </a:cubicBezTo>
                <a:lnTo>
                  <a:pt x="2183801" y="1129591"/>
                </a:lnTo>
                <a:lnTo>
                  <a:pt x="2183801" y="1129591"/>
                </a:lnTo>
                <a:lnTo>
                  <a:pt x="2183801" y="1525179"/>
                </a:lnTo>
                <a:lnTo>
                  <a:pt x="2183801" y="2184486"/>
                </a:lnTo>
                <a:cubicBezTo>
                  <a:pt x="2183801" y="2330140"/>
                  <a:pt x="2065725" y="2448216"/>
                  <a:pt x="1920071" y="2448216"/>
                </a:cubicBezTo>
                <a:lnTo>
                  <a:pt x="909917" y="2448216"/>
                </a:lnTo>
                <a:lnTo>
                  <a:pt x="363967" y="2448216"/>
                </a:lnTo>
                <a:lnTo>
                  <a:pt x="363967" y="2448216"/>
                </a:lnTo>
                <a:lnTo>
                  <a:pt x="263730" y="2448216"/>
                </a:lnTo>
                <a:cubicBezTo>
                  <a:pt x="118076" y="2448216"/>
                  <a:pt x="0" y="2330140"/>
                  <a:pt x="0" y="2184486"/>
                </a:cubicBezTo>
                <a:lnTo>
                  <a:pt x="0" y="1525179"/>
                </a:lnTo>
                <a:lnTo>
                  <a:pt x="0" y="1129591"/>
                </a:lnTo>
                <a:lnTo>
                  <a:pt x="0" y="1129591"/>
                </a:lnTo>
                <a:lnTo>
                  <a:pt x="0" y="1129596"/>
                </a:lnTo>
                <a:close/>
              </a:path>
            </a:pathLst>
          </a:cu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9" name="Google Shape;138;p17"/>
          <p:cNvSpPr txBox="1"/>
          <p:nvPr/>
        </p:nvSpPr>
        <p:spPr>
          <a:xfrm>
            <a:off x="3210763" y="4664104"/>
            <a:ext cx="2913812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 algn="ctr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name of variable to group by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" name="Google Shape;296;p32"/>
          <p:cNvSpPr txBox="1"/>
          <p:nvPr/>
        </p:nvSpPr>
        <p:spPr>
          <a:xfrm>
            <a:off x="1072054" y="2075342"/>
            <a:ext cx="1076259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indent="-457200">
              <a:buFont typeface="Arial" charset="0"/>
              <a:buChar char="•"/>
            </a:pPr>
            <a:r>
              <a:rPr lang="en-US" sz="3200" i="1" dirty="0">
                <a:latin typeface="Calibri"/>
                <a:ea typeface="Calibri"/>
                <a:cs typeface="Calibri"/>
                <a:sym typeface="Calibri"/>
              </a:rPr>
              <a:t>Grouping observations based on a specific </a:t>
            </a:r>
            <a:r>
              <a:rPr lang="en-US" sz="3200" i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variable</a:t>
            </a:r>
            <a:r>
              <a:rPr lang="en-US" sz="3200" i="1" dirty="0">
                <a:latin typeface="Calibri"/>
                <a:ea typeface="Calibri"/>
                <a:cs typeface="Calibri"/>
                <a:sym typeface="Calibri"/>
              </a:rPr>
              <a:t>’s values</a:t>
            </a:r>
            <a:endParaRPr sz="3200" i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  <p:extLst>
      <p:ext uri="{BB962C8B-B14F-4D97-AF65-F5344CB8AC3E}">
        <p14:creationId xmlns:p14="http://schemas.microsoft.com/office/powerpoint/2010/main" val="149917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80759" y="742329"/>
            <a:ext cx="26289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latin typeface="+mj-lt"/>
                <a:sym typeface="Calibri"/>
              </a:rPr>
              <a:t>group_by</a:t>
            </a:r>
            <a:r>
              <a:rPr lang="en-US" sz="5400" dirty="0">
                <a:latin typeface="Calibri"/>
                <a:sym typeface="Calibri"/>
              </a:rPr>
              <a:t>()</a:t>
            </a:r>
            <a:endParaRPr lang="en-US" dirty="0"/>
          </a:p>
        </p:txBody>
      </p:sp>
      <p:sp>
        <p:nvSpPr>
          <p:cNvPr id="5" name="Google Shape;131;p17"/>
          <p:cNvSpPr/>
          <p:nvPr/>
        </p:nvSpPr>
        <p:spPr>
          <a:xfrm>
            <a:off x="1072055" y="2255454"/>
            <a:ext cx="10762593" cy="1271517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6" name="Rectangle 5"/>
          <p:cNvSpPr/>
          <p:nvPr/>
        </p:nvSpPr>
        <p:spPr>
          <a:xfrm>
            <a:off x="1760075" y="2313797"/>
            <a:ext cx="842445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orders %&gt;%</a:t>
            </a:r>
          </a:p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</a:t>
            </a:r>
            <a:r>
              <a:rPr lang="en-US" sz="32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group_by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patient_id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sz="800" dirty="0"/>
          </a:p>
        </p:txBody>
      </p:sp>
      <p:sp>
        <p:nvSpPr>
          <p:cNvPr id="13" name="Google Shape;296;p32"/>
          <p:cNvSpPr txBox="1"/>
          <p:nvPr/>
        </p:nvSpPr>
        <p:spPr>
          <a:xfrm>
            <a:off x="1100630" y="1684817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indent="-457200">
              <a:buFont typeface="Arial" charset="0"/>
              <a:buChar char="•"/>
            </a:pPr>
            <a:r>
              <a:rPr lang="en-US" sz="3200" i="1" dirty="0">
                <a:latin typeface="Calibri"/>
                <a:ea typeface="Calibri"/>
                <a:cs typeface="Calibri"/>
                <a:sym typeface="Calibri"/>
              </a:rPr>
              <a:t>Group observations by </a:t>
            </a:r>
            <a:r>
              <a:rPr lang="en-US" sz="3200" i="1" dirty="0" err="1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patient_id</a:t>
            </a:r>
            <a:endParaRPr sz="3200" i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5541" y="3909339"/>
            <a:ext cx="6124154" cy="2249424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2836016" y="4165600"/>
            <a:ext cx="5893916" cy="321333"/>
          </a:xfrm>
          <a:prstGeom prst="roundRect">
            <a:avLst/>
          </a:prstGeom>
          <a:noFill/>
          <a:ln w="5715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  <p:extLst>
      <p:ext uri="{BB962C8B-B14F-4D97-AF65-F5344CB8AC3E}">
        <p14:creationId xmlns:p14="http://schemas.microsoft.com/office/powerpoint/2010/main" val="246981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t="1441"/>
          <a:stretch/>
        </p:blipFill>
        <p:spPr>
          <a:xfrm>
            <a:off x="2836016" y="3937000"/>
            <a:ext cx="6114309" cy="217505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04510" y="778672"/>
            <a:ext cx="26289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err="1">
                <a:latin typeface="+mj-lt"/>
                <a:sym typeface="Calibri"/>
              </a:rPr>
              <a:t>group_by</a:t>
            </a:r>
            <a:r>
              <a:rPr lang="en-US" sz="5400" dirty="0">
                <a:latin typeface="Calibri"/>
                <a:sym typeface="Calibri"/>
              </a:rPr>
              <a:t>()</a:t>
            </a:r>
            <a:endParaRPr lang="en-US" dirty="0"/>
          </a:p>
        </p:txBody>
      </p:sp>
      <p:sp>
        <p:nvSpPr>
          <p:cNvPr id="5" name="Google Shape;131;p17"/>
          <p:cNvSpPr/>
          <p:nvPr/>
        </p:nvSpPr>
        <p:spPr>
          <a:xfrm>
            <a:off x="1072055" y="2255454"/>
            <a:ext cx="10762593" cy="1497972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6" name="Rectangle 5"/>
          <p:cNvSpPr/>
          <p:nvPr/>
        </p:nvSpPr>
        <p:spPr>
          <a:xfrm>
            <a:off x="1760075" y="2313797"/>
            <a:ext cx="842445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orders %&gt;%</a:t>
            </a:r>
          </a:p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</a:t>
            </a:r>
            <a:r>
              <a:rPr lang="en-US" sz="32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group_by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32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patient_id</a:t>
            </a:r>
            <a:r>
              <a:rPr lang="en-US" sz="3200" dirty="0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department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sz="800" dirty="0"/>
          </a:p>
        </p:txBody>
      </p:sp>
      <p:sp>
        <p:nvSpPr>
          <p:cNvPr id="13" name="Google Shape;296;p32"/>
          <p:cNvSpPr txBox="1"/>
          <p:nvPr/>
        </p:nvSpPr>
        <p:spPr>
          <a:xfrm>
            <a:off x="1139593" y="1684817"/>
            <a:ext cx="989258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indent="-457200">
              <a:buFont typeface="Arial" charset="0"/>
              <a:buChar char="•"/>
            </a:pPr>
            <a:r>
              <a:rPr lang="en-US" sz="3200" i="1">
                <a:latin typeface="Calibri"/>
                <a:ea typeface="Calibri"/>
                <a:cs typeface="Calibri"/>
                <a:sym typeface="Calibri"/>
              </a:rPr>
              <a:t>Group observations by </a:t>
            </a:r>
            <a:r>
              <a:rPr lang="en-US" sz="3200" i="1" dirty="0" err="1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patient_id</a:t>
            </a:r>
            <a:r>
              <a:rPr lang="en-US" sz="3200" i="1" dirty="0"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US" sz="3200" i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department</a:t>
            </a:r>
            <a:endParaRPr sz="3200" i="1" dirty="0">
              <a:solidFill>
                <a:srgbClr val="0070C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2836016" y="4165600"/>
            <a:ext cx="5893916" cy="321333"/>
          </a:xfrm>
          <a:prstGeom prst="roundRect">
            <a:avLst/>
          </a:prstGeom>
          <a:noFill/>
          <a:ln w="5715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</p:spTree>
    <p:extLst>
      <p:ext uri="{BB962C8B-B14F-4D97-AF65-F5344CB8AC3E}">
        <p14:creationId xmlns:p14="http://schemas.microsoft.com/office/powerpoint/2010/main" val="2087009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9A81-EACE-CA4A-8F32-2988B171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err="1">
                <a:solidFill>
                  <a:schemeClr val="tx1"/>
                </a:solidFill>
              </a:rPr>
              <a:t>group_by</a:t>
            </a:r>
            <a:r>
              <a:rPr lang="en-US" sz="5400" dirty="0">
                <a:solidFill>
                  <a:schemeClr val="tx1"/>
                </a:solidFill>
              </a:rPr>
              <a:t>() %&gt;% summarize()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472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890984" y="758471"/>
            <a:ext cx="24686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err="1">
                <a:latin typeface="+mj-lt"/>
                <a:sym typeface="Calibri"/>
              </a:rPr>
              <a:t>group_by</a:t>
            </a:r>
            <a:r>
              <a:rPr lang="en-US" sz="5400" dirty="0">
                <a:latin typeface="+mj-lt"/>
                <a:sym typeface="Calibri"/>
              </a:rPr>
              <a:t>()</a:t>
            </a:r>
            <a:endParaRPr lang="en-US" sz="5400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281663" y="783873"/>
            <a:ext cx="2875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+mj-lt"/>
                <a:sym typeface="Calibri"/>
              </a:rPr>
              <a:t>summarize</a:t>
            </a:r>
            <a:r>
              <a:rPr lang="en-US" sz="5400" dirty="0">
                <a:latin typeface="Calibri"/>
                <a:sym typeface="Calibri"/>
              </a:rPr>
              <a:t>()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521410" y="831373"/>
            <a:ext cx="15985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+mj-lt"/>
                <a:sym typeface="Calibri"/>
              </a:rPr>
              <a:t>%&gt;%</a:t>
            </a:r>
            <a:endParaRPr lang="en-US" sz="5400" dirty="0">
              <a:latin typeface="+mj-lt"/>
            </a:endParaRPr>
          </a:p>
        </p:txBody>
      </p:sp>
      <p:graphicFrame>
        <p:nvGraphicFramePr>
          <p:cNvPr id="3" name="Google Shape;154;p18"/>
          <p:cNvGraphicFramePr/>
          <p:nvPr>
            <p:extLst>
              <p:ext uri="{D42A27DB-BD31-4B8C-83A1-F6EECF244321}">
                <p14:modId xmlns:p14="http://schemas.microsoft.com/office/powerpoint/2010/main" val="1990735559"/>
              </p:ext>
            </p:extLst>
          </p:nvPr>
        </p:nvGraphicFramePr>
        <p:xfrm>
          <a:off x="1606351" y="2967054"/>
          <a:ext cx="2401947" cy="269025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7245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3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20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67C8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908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908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1D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Right Arrow 3"/>
          <p:cNvSpPr/>
          <p:nvPr/>
        </p:nvSpPr>
        <p:spPr>
          <a:xfrm>
            <a:off x="4268089" y="3960514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8077727" y="4303413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5350840" y="2931327"/>
            <a:ext cx="2476438" cy="2690254"/>
            <a:chOff x="4377469" y="1940727"/>
            <a:chExt cx="2476438" cy="2690254"/>
          </a:xfrm>
        </p:grpSpPr>
        <p:graphicFrame>
          <p:nvGraphicFramePr>
            <p:cNvPr id="5" name="Google Shape;154;p18"/>
            <p:cNvGraphicFramePr/>
            <p:nvPr>
              <p:extLst>
                <p:ext uri="{D42A27DB-BD31-4B8C-83A1-F6EECF244321}">
                  <p14:modId xmlns:p14="http://schemas.microsoft.com/office/powerpoint/2010/main" val="135046913"/>
                </p:ext>
              </p:extLst>
            </p:nvPr>
          </p:nvGraphicFramePr>
          <p:xfrm>
            <a:off x="4451960" y="1940727"/>
            <a:ext cx="2401947" cy="2690254"/>
          </p:xfrm>
          <a:graphic>
            <a:graphicData uri="http://schemas.openxmlformats.org/drawingml/2006/table">
              <a:tbl>
                <a:tblPr firstRow="1" bandRow="1">
                  <a:noFill/>
                  <a:effectLst/>
                </a:tblPr>
                <a:tblGrid>
                  <a:gridCol w="724508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685367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  <a:gridCol w="992072">
                    <a:extLst>
                      <a:ext uri="{9D8B030D-6E8A-4147-A177-3AD203B41FA5}">
                        <a16:colId xmlns:a16="http://schemas.microsoft.com/office/drawing/2014/main" val="20002"/>
                      </a:ext>
                    </a:extLst>
                  </a:gridCol>
                </a:tblGrid>
                <a:tr h="384322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767C85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384322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3908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384322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3908F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384322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  <a:tr h="384322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92B573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4"/>
                    </a:ext>
                  </a:extLst>
                </a:tr>
                <a:tr h="384322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8DB4E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5"/>
                    </a:ext>
                  </a:extLst>
                </a:tr>
                <a:tr h="384322"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8DB4E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l" rtl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 sz="300" u="none" strike="noStrike" cap="none" dirty="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a:txBody>
                    <a:tcPr marL="0" marR="0" marT="0" marB="0">
                      <a:lnL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L>
                      <a:lnR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R>
                      <a:lnT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T>
                      <a:lnB w="12700" cap="flat" cmpd="sng">
                        <a:solidFill>
                          <a:srgbClr val="FFFFFF"/>
                        </a:solidFill>
                        <a:prstDash val="solid"/>
                        <a:round/>
                        <a:headEnd type="none" w="sm" len="sm"/>
                        <a:tailEnd type="none" w="sm" len="sm"/>
                      </a:lnB>
                      <a:solidFill>
                        <a:srgbClr val="D0D1D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0006"/>
                    </a:ext>
                  </a:extLst>
                </a:tr>
              </a:tbl>
            </a:graphicData>
          </a:graphic>
        </p:graphicFrame>
        <p:sp>
          <p:nvSpPr>
            <p:cNvPr id="11" name="Rounded Rectangle 10"/>
            <p:cNvSpPr/>
            <p:nvPr/>
          </p:nvSpPr>
          <p:spPr>
            <a:xfrm>
              <a:off x="4377470" y="2241176"/>
              <a:ext cx="2476437" cy="896471"/>
            </a:xfrm>
            <a:prstGeom prst="roundRect">
              <a:avLst/>
            </a:prstGeom>
            <a:noFill/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4377470" y="3122313"/>
              <a:ext cx="2476437" cy="685800"/>
            </a:xfrm>
            <a:prstGeom prst="roundRect">
              <a:avLst/>
            </a:prstGeom>
            <a:noFill/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4377469" y="3808113"/>
              <a:ext cx="2476437" cy="754334"/>
            </a:xfrm>
            <a:prstGeom prst="roundRect">
              <a:avLst/>
            </a:prstGeom>
            <a:noFill/>
            <a:ln w="57150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14" name="Google Shape;154;p18"/>
          <p:cNvGraphicFramePr/>
          <p:nvPr>
            <p:extLst>
              <p:ext uri="{D42A27DB-BD31-4B8C-83A1-F6EECF244321}">
                <p14:modId xmlns:p14="http://schemas.microsoft.com/office/powerpoint/2010/main" val="1880829079"/>
              </p:ext>
            </p:extLst>
          </p:nvPr>
        </p:nvGraphicFramePr>
        <p:xfrm>
          <a:off x="9169819" y="3482785"/>
          <a:ext cx="1409875" cy="1537288"/>
        </p:xfrm>
        <a:graphic>
          <a:graphicData uri="http://schemas.openxmlformats.org/drawingml/2006/table">
            <a:tbl>
              <a:tblPr firstRow="1" bandRow="1">
                <a:noFill/>
                <a:effectLst/>
              </a:tblPr>
              <a:tblGrid>
                <a:gridCol w="7245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3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3908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92B57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43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DB4E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6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7" name="Google Shape;296;p32"/>
          <p:cNvSpPr txBox="1"/>
          <p:nvPr/>
        </p:nvSpPr>
        <p:spPr>
          <a:xfrm>
            <a:off x="1510050" y="2115906"/>
            <a:ext cx="7411101" cy="890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6803"/>
            <a:r>
              <a:rPr lang="en-US" sz="3600" dirty="0">
                <a:latin typeface="Calibri"/>
                <a:ea typeface="Calibri"/>
                <a:cs typeface="Calibri"/>
                <a:sym typeface="Calibri"/>
              </a:rPr>
              <a:t>Make summaries of your data </a:t>
            </a:r>
            <a:r>
              <a:rPr lang="en-US" sz="3600" i="1" dirty="0">
                <a:latin typeface="Calibri"/>
                <a:ea typeface="Calibri"/>
                <a:cs typeface="Calibri"/>
                <a:sym typeface="Calibri"/>
              </a:rPr>
              <a:t>by group</a:t>
            </a:r>
            <a:endParaRPr sz="3600" i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Right Arrow 17"/>
          <p:cNvSpPr/>
          <p:nvPr/>
        </p:nvSpPr>
        <p:spPr>
          <a:xfrm rot="611046">
            <a:off x="8077727" y="3682611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 rot="20988954" flipV="1">
            <a:off x="8077727" y="4892854"/>
            <a:ext cx="822960" cy="304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96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EDD1C-6CFF-334A-AB67-99CF4CC9B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2B42-9E84-8B4E-A63B-3E9F05150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2800" dirty="0"/>
              <a:t>Be able to</a:t>
            </a:r>
            <a:r>
              <a:rPr lang="mr-IN" sz="2800" dirty="0"/>
              <a:t>…</a:t>
            </a:r>
            <a:endParaRPr lang="en-US" sz="28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sz="2800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sz="2800" dirty="0"/>
              <a:t>Summarize variables, including calculation of summary statistics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sz="2800" dirty="0"/>
              <a:t>Break apart data frames observations into groups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sz="2800" dirty="0"/>
              <a:t>Combine grouping and summarization to quickly calculate basic statistics for subgroups</a:t>
            </a:r>
          </a:p>
        </p:txBody>
      </p:sp>
    </p:spTree>
    <p:extLst>
      <p:ext uri="{BB962C8B-B14F-4D97-AF65-F5344CB8AC3E}">
        <p14:creationId xmlns:p14="http://schemas.microsoft.com/office/powerpoint/2010/main" val="19985649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618053" y="2631952"/>
            <a:ext cx="10822832" cy="2257290"/>
            <a:chOff x="1216768" y="560135"/>
            <a:chExt cx="10292060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92060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 dirty="0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92060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9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4" name="TextBox 3"/>
          <p:cNvSpPr txBox="1"/>
          <p:nvPr/>
        </p:nvSpPr>
        <p:spPr>
          <a:xfrm>
            <a:off x="677045" y="2866531"/>
            <a:ext cx="106939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orders %&gt;%</a:t>
            </a:r>
          </a:p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summarize(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order_count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n(),      </a:t>
            </a:r>
          </a:p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               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pt_count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n_distinct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patient_id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)) %&gt;%</a:t>
            </a:r>
          </a:p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mutate(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pt_order_count_mean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order_count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/ 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pt_count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sz="2400" dirty="0">
              <a:latin typeface="Consolas" panose="020B0609020204030204" pitchFamily="49" charset="0"/>
              <a:ea typeface="Courier New"/>
              <a:cs typeface="Consolas" panose="020B0609020204030204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41504" y="815703"/>
            <a:ext cx="106830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+mj-lt"/>
                <a:sym typeface="Calibri"/>
              </a:rPr>
              <a:t>Re-calculate the mean order count </a:t>
            </a:r>
            <a:r>
              <a:rPr lang="en-US" sz="5400">
                <a:latin typeface="+mj-lt"/>
                <a:sym typeface="Calibri"/>
              </a:rPr>
              <a:t>per patient</a:t>
            </a:r>
            <a:endParaRPr lang="en-US" sz="5400" dirty="0"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8053" y="2019142"/>
            <a:ext cx="10998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b="1" i="1" dirty="0"/>
              <a:t>Recall</a:t>
            </a:r>
            <a:r>
              <a:rPr lang="en-US" sz="2800" i="1" dirty="0"/>
              <a:t> that we previously used summarize() and mutate() like this: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7832" y="5284916"/>
            <a:ext cx="46990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87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50722" y="2631952"/>
            <a:ext cx="11365889" cy="2013620"/>
            <a:chOff x="1216768" y="560135"/>
            <a:chExt cx="10292060" cy="4901564"/>
          </a:xfrm>
        </p:grpSpPr>
        <p:sp>
          <p:nvSpPr>
            <p:cNvPr id="225" name="Google Shape;225;p25"/>
            <p:cNvSpPr/>
            <p:nvPr/>
          </p:nvSpPr>
          <p:spPr>
            <a:xfrm>
              <a:off x="1216768" y="560135"/>
              <a:ext cx="10292060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6"/>
                  </a:lnTo>
                  <a:lnTo>
                    <a:pt x="0" y="8078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F2F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 dirty="0"/>
            </a:p>
          </p:txBody>
        </p:sp>
        <p:sp>
          <p:nvSpPr>
            <p:cNvPr id="226" name="Google Shape;226;p25"/>
            <p:cNvSpPr/>
            <p:nvPr/>
          </p:nvSpPr>
          <p:spPr>
            <a:xfrm>
              <a:off x="1216768" y="560135"/>
              <a:ext cx="10292060" cy="4901564"/>
            </a:xfrm>
            <a:custGeom>
              <a:avLst/>
              <a:gdLst/>
              <a:ahLst/>
              <a:cxnLst/>
              <a:rect l="l" t="t" r="r" b="b"/>
              <a:pathLst>
                <a:path w="18216245" h="8079105" extrusionOk="0">
                  <a:moveTo>
                    <a:pt x="0" y="0"/>
                  </a:moveTo>
                  <a:lnTo>
                    <a:pt x="18215801" y="0"/>
                  </a:lnTo>
                  <a:lnTo>
                    <a:pt x="18215801" y="8078797"/>
                  </a:lnTo>
                  <a:lnTo>
                    <a:pt x="0" y="807879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4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endParaRPr sz="964"/>
            </a:p>
          </p:txBody>
        </p:sp>
      </p:grpSp>
      <p:sp>
        <p:nvSpPr>
          <p:cNvPr id="9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4" name="TextBox 3"/>
          <p:cNvSpPr txBox="1"/>
          <p:nvPr/>
        </p:nvSpPr>
        <p:spPr>
          <a:xfrm>
            <a:off x="321974" y="2807539"/>
            <a:ext cx="127274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orders %&gt;%</a:t>
            </a:r>
          </a:p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group_by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patient_id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%&gt;%</a:t>
            </a:r>
          </a:p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summarize(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order_count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n()) %&gt;%</a:t>
            </a:r>
          </a:p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summarize(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pt_order_count_mean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= mean(</a:t>
            </a:r>
            <a:r>
              <a:rPr lang="en-US" sz="2400" dirty="0" err="1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order_count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))</a:t>
            </a:r>
            <a:endParaRPr lang="en-US" sz="2400" dirty="0">
              <a:latin typeface="Consolas" panose="020B0609020204030204" pitchFamily="49" charset="0"/>
              <a:ea typeface="Courier New"/>
              <a:cs typeface="Consolas" panose="020B0609020204030204" pitchFamily="49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8053" y="2019142"/>
            <a:ext cx="109985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i="1" dirty="0"/>
              <a:t>Let’s now use </a:t>
            </a:r>
            <a:r>
              <a:rPr lang="en-US" sz="2800" i="1" dirty="0" err="1"/>
              <a:t>group_by</a:t>
            </a:r>
            <a:r>
              <a:rPr lang="en-US" sz="2800" i="1" dirty="0"/>
              <a:t>() and summarize()</a:t>
            </a:r>
            <a:r>
              <a:rPr lang="mr-IN" sz="2800" i="1" dirty="0"/>
              <a:t>…</a:t>
            </a:r>
            <a:endParaRPr lang="en-US" sz="28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767440" y="830635"/>
            <a:ext cx="91288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+mj-lt"/>
                <a:sym typeface="Calibri"/>
              </a:rPr>
              <a:t>Calculate the </a:t>
            </a:r>
            <a:r>
              <a:rPr lang="en-US" sz="5400">
                <a:latin typeface="+mj-lt"/>
                <a:sym typeface="Calibri"/>
              </a:rPr>
              <a:t>mean order count per </a:t>
            </a:r>
            <a:r>
              <a:rPr lang="en-US" sz="5400" dirty="0">
                <a:latin typeface="+mj-lt"/>
                <a:sym typeface="Calibri"/>
              </a:rPr>
              <a:t>patient</a:t>
            </a:r>
            <a:endParaRPr lang="en-US" sz="5400" dirty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541" y="5325008"/>
            <a:ext cx="2387600" cy="1054100"/>
          </a:xfrm>
          <a:prstGeom prst="rect">
            <a:avLst/>
          </a:prstGeom>
        </p:spPr>
      </p:pic>
      <p:sp>
        <p:nvSpPr>
          <p:cNvPr id="7" name="Hexagon 6"/>
          <p:cNvSpPr/>
          <p:nvPr/>
        </p:nvSpPr>
        <p:spPr>
          <a:xfrm>
            <a:off x="359890" y="5253430"/>
            <a:ext cx="641131" cy="63454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1</a:t>
            </a:r>
          </a:p>
        </p:txBody>
      </p:sp>
      <p:sp>
        <p:nvSpPr>
          <p:cNvPr id="8" name="Right Arrow 7"/>
          <p:cNvSpPr/>
          <p:nvPr/>
        </p:nvSpPr>
        <p:spPr>
          <a:xfrm>
            <a:off x="4515729" y="5521549"/>
            <a:ext cx="816134" cy="527050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Hexagon 13"/>
          <p:cNvSpPr/>
          <p:nvPr/>
        </p:nvSpPr>
        <p:spPr>
          <a:xfrm>
            <a:off x="5796766" y="5171066"/>
            <a:ext cx="641131" cy="63454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2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690" y="4735162"/>
            <a:ext cx="2870200" cy="2057400"/>
          </a:xfrm>
          <a:prstGeom prst="rect">
            <a:avLst/>
          </a:prstGeom>
        </p:spPr>
      </p:pic>
      <p:sp>
        <p:nvSpPr>
          <p:cNvPr id="15" name="Hexagon 14">
            <a:extLst>
              <a:ext uri="{FF2B5EF4-FFF2-40B4-BE49-F238E27FC236}">
                <a16:creationId xmlns:a16="http://schemas.microsoft.com/office/drawing/2014/main" id="{ACED626B-2F41-CE40-B678-EE0FA5FD511D}"/>
              </a:ext>
            </a:extLst>
          </p:cNvPr>
          <p:cNvSpPr/>
          <p:nvPr/>
        </p:nvSpPr>
        <p:spPr>
          <a:xfrm>
            <a:off x="6929419" y="3275094"/>
            <a:ext cx="641131" cy="63454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1</a:t>
            </a: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AE5BFC2F-F5E4-4B4C-A679-BDA2149BFA1F}"/>
              </a:ext>
            </a:extLst>
          </p:cNvPr>
          <p:cNvSpPr/>
          <p:nvPr/>
        </p:nvSpPr>
        <p:spPr>
          <a:xfrm>
            <a:off x="9884397" y="3797626"/>
            <a:ext cx="641131" cy="634549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814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4" grpId="0" animBg="1"/>
      <p:bldP spid="15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56A2D24-E81A-8241-8BE4-10C628CAA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528" y="737616"/>
            <a:ext cx="9720072" cy="1499616"/>
          </a:xfrm>
        </p:spPr>
        <p:txBody>
          <a:bodyPr/>
          <a:lstStyle/>
          <a:p>
            <a:r>
              <a:rPr lang="en-US" dirty="0"/>
              <a:t>Your Turn 4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F8623C7-1227-A04A-B096-498B1A18A501}"/>
              </a:ext>
            </a:extLst>
          </p:cNvPr>
          <p:cNvSpPr txBox="1">
            <a:spLocks/>
          </p:cNvSpPr>
          <p:nvPr/>
        </p:nvSpPr>
        <p:spPr>
          <a:xfrm>
            <a:off x="541176" y="2390775"/>
            <a:ext cx="10355424" cy="3178175"/>
          </a:xfrm>
          <a:prstGeom prst="rect">
            <a:avLst/>
          </a:prstGeom>
        </p:spPr>
        <p:txBody>
          <a:bodyPr vert="horz" lIns="45720" tIns="45720" rIns="45720" bIns="45720" rtlCol="0">
            <a:normAutofit fontScale="77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4800" kern="120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Calculate:</a:t>
            </a:r>
          </a:p>
          <a:p>
            <a:r>
              <a:rPr lang="en-US" dirty="0"/>
              <a:t>a) The median number of orders per patient </a:t>
            </a:r>
          </a:p>
          <a:p>
            <a:r>
              <a:rPr lang="en-US" dirty="0"/>
              <a:t>b) The maximum number of TSH orders per patient</a:t>
            </a:r>
          </a:p>
          <a:p>
            <a:r>
              <a:rPr lang="en-US" dirty="0"/>
              <a:t>c) (</a:t>
            </a:r>
            <a:r>
              <a:rPr lang="en-US" i="1" dirty="0"/>
              <a:t>*Bonus*</a:t>
            </a:r>
            <a:r>
              <a:rPr lang="en-US" dirty="0"/>
              <a:t>) The 5</a:t>
            </a:r>
            <a:r>
              <a:rPr lang="en-US" baseline="30000" dirty="0"/>
              <a:t>th</a:t>
            </a:r>
            <a:r>
              <a:rPr lang="en-US" dirty="0"/>
              <a:t> and 95</a:t>
            </a:r>
            <a:r>
              <a:rPr lang="en-US" baseline="30000" dirty="0"/>
              <a:t>th</a:t>
            </a:r>
            <a:r>
              <a:rPr lang="en-US" dirty="0"/>
              <a:t> percentile of the number of orders per patient (</a:t>
            </a:r>
            <a:r>
              <a:rPr lang="en-US" i="1" dirty="0"/>
              <a:t>Hint: look up function `quantile()`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921191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56A2D24-E81A-8241-8BE4-10C628CAA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528" y="737616"/>
            <a:ext cx="9720072" cy="1499616"/>
          </a:xfrm>
        </p:spPr>
        <p:txBody>
          <a:bodyPr/>
          <a:lstStyle/>
          <a:p>
            <a:r>
              <a:rPr lang="en-US" dirty="0"/>
              <a:t>Your Turn 5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F8623C7-1227-A04A-B096-498B1A18A501}"/>
              </a:ext>
            </a:extLst>
          </p:cNvPr>
          <p:cNvSpPr txBox="1">
            <a:spLocks/>
          </p:cNvSpPr>
          <p:nvPr/>
        </p:nvSpPr>
        <p:spPr>
          <a:xfrm>
            <a:off x="541176" y="2390775"/>
            <a:ext cx="10355424" cy="3789892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4800" kern="120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Calculate the mean order count per patient for each department</a:t>
            </a:r>
          </a:p>
          <a:p>
            <a:endParaRPr lang="en-US" dirty="0"/>
          </a:p>
          <a:p>
            <a:r>
              <a:rPr lang="en-US" sz="4400" i="1" dirty="0"/>
              <a:t>Hint: summarize() rolls up a single grouping variable at a time</a:t>
            </a:r>
          </a:p>
        </p:txBody>
      </p:sp>
    </p:spTree>
    <p:extLst>
      <p:ext uri="{BB962C8B-B14F-4D97-AF65-F5344CB8AC3E}">
        <p14:creationId xmlns:p14="http://schemas.microsoft.com/office/powerpoint/2010/main" val="10353509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EDD1C-6CFF-334A-AB67-99CF4CC9B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2B42-9E84-8B4E-A63B-3E9F05150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sz="2800" dirty="0"/>
              <a:t>Be able to</a:t>
            </a:r>
            <a:r>
              <a:rPr lang="mr-IN" sz="2800" dirty="0"/>
              <a:t>…</a:t>
            </a:r>
            <a:endParaRPr lang="en-US" sz="2800" dirty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</a:pPr>
            <a:endParaRPr lang="en-US" sz="2800" dirty="0"/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sz="2800" dirty="0"/>
              <a:t>Summarize variables, including calculation of summary statistics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sz="2800" dirty="0"/>
              <a:t>Break apart data frames observations into groups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</a:pPr>
            <a:r>
              <a:rPr lang="en-US" sz="2800" dirty="0"/>
              <a:t>Combine grouping and summarization to quickly calculate basic statistics for subgroups</a:t>
            </a:r>
          </a:p>
        </p:txBody>
      </p:sp>
    </p:spTree>
    <p:extLst>
      <p:ext uri="{BB962C8B-B14F-4D97-AF65-F5344CB8AC3E}">
        <p14:creationId xmlns:p14="http://schemas.microsoft.com/office/powerpoint/2010/main" val="1092523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EDD1C-6CFF-334A-AB67-99CF4CC9B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Data Science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62B42-9E84-8B4E-A63B-3E9F05150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9FB760-B370-434A-BDC7-3BB975B82E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000109"/>
            <a:ext cx="12192000" cy="44885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3989C4-EC14-9944-AA13-435E7CAF2ACB}"/>
              </a:ext>
            </a:extLst>
          </p:cNvPr>
          <p:cNvSpPr txBox="1"/>
          <p:nvPr/>
        </p:nvSpPr>
        <p:spPr>
          <a:xfrm>
            <a:off x="0" y="6488668"/>
            <a:ext cx="681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</a:t>
            </a:r>
            <a:r>
              <a:rPr lang="en-US" i="1" dirty="0"/>
              <a:t>R for Data Science</a:t>
            </a:r>
            <a:r>
              <a:rPr lang="en-US" dirty="0"/>
              <a:t> (https://r4ds.had.co.nz/</a:t>
            </a:r>
            <a:r>
              <a:rPr lang="en-US" dirty="0" err="1"/>
              <a:t>introduction.html</a:t>
            </a:r>
            <a:r>
              <a:rPr lang="en-US" dirty="0"/>
              <a:t>)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617327" y="3856383"/>
            <a:ext cx="1245704" cy="530087"/>
          </a:xfrm>
          <a:prstGeom prst="round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779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69A81-EACE-CA4A-8F32-2988B171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Summarize()</a:t>
            </a:r>
          </a:p>
        </p:txBody>
      </p:sp>
    </p:spTree>
    <p:extLst>
      <p:ext uri="{BB962C8B-B14F-4D97-AF65-F5344CB8AC3E}">
        <p14:creationId xmlns:p14="http://schemas.microsoft.com/office/powerpoint/2010/main" val="859458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 txBox="1"/>
          <p:nvPr/>
        </p:nvSpPr>
        <p:spPr>
          <a:xfrm>
            <a:off x="1758718" y="1950720"/>
            <a:ext cx="6159054" cy="890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indent="-457200">
              <a:buFont typeface="Arial" charset="0"/>
              <a:buChar char="•"/>
            </a:pPr>
            <a:r>
              <a:rPr lang="en-US" sz="3200" dirty="0">
                <a:latin typeface="Calibri"/>
                <a:ea typeface="Calibri"/>
                <a:cs typeface="Calibri"/>
                <a:sym typeface="Calibri"/>
              </a:rPr>
              <a:t>Make summaries of your data</a:t>
            </a:r>
            <a:endParaRPr sz="3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4340" y="2673888"/>
            <a:ext cx="5439827" cy="2066804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4765040" y="2987040"/>
            <a:ext cx="1010920" cy="1753652"/>
          </a:xfrm>
          <a:prstGeom prst="round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86757" y="750622"/>
            <a:ext cx="28306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+mj-lt"/>
                <a:sym typeface="Calibri"/>
              </a:rPr>
              <a:t>summarize</a:t>
            </a:r>
            <a:r>
              <a:rPr lang="en-US" sz="5400" dirty="0">
                <a:sym typeface="Calibri"/>
              </a:rPr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778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31;p17"/>
          <p:cNvSpPr/>
          <p:nvPr/>
        </p:nvSpPr>
        <p:spPr>
          <a:xfrm>
            <a:off x="847205" y="2375374"/>
            <a:ext cx="10762593" cy="1497972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96" name="Google Shape;296;p32"/>
          <p:cNvSpPr txBox="1"/>
          <p:nvPr/>
        </p:nvSpPr>
        <p:spPr>
          <a:xfrm>
            <a:off x="847205" y="1882660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indent="-457200">
              <a:buFont typeface="Arial" charset="0"/>
              <a:buChar char="•"/>
            </a:pPr>
            <a:r>
              <a:rPr lang="en-US" sz="2800" dirty="0">
                <a:latin typeface="Calibri"/>
                <a:ea typeface="Calibri"/>
                <a:cs typeface="Calibri"/>
                <a:sym typeface="Calibri"/>
              </a:rPr>
              <a:t>Make summaries of your data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535224" y="2433717"/>
            <a:ext cx="100745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orders %&gt;%</a:t>
            </a:r>
          </a:p>
          <a:p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summarize(</a:t>
            </a:r>
            <a:r>
              <a:rPr lang="en-US" sz="32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new_variable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4000" b="1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calculation</a:t>
            </a:r>
            <a:r>
              <a:rPr lang="en-US" sz="32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dirty="0"/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9" name="Google Shape;137;p17"/>
          <p:cNvSpPr/>
          <p:nvPr/>
        </p:nvSpPr>
        <p:spPr>
          <a:xfrm>
            <a:off x="2698230" y="4168817"/>
            <a:ext cx="2530995" cy="1557835"/>
          </a:xfrm>
          <a:prstGeom prst="wedgeRoundRectCallout">
            <a:avLst>
              <a:gd name="adj1" fmla="val 62427"/>
              <a:gd name="adj2" fmla="val -92068"/>
              <a:gd name="adj3" fmla="val 16667"/>
            </a:avLst>
          </a:prstGeom>
          <a:solidFill>
            <a:srgbClr val="78AAD6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0" name="Google Shape;138;p17"/>
          <p:cNvSpPr txBox="1"/>
          <p:nvPr/>
        </p:nvSpPr>
        <p:spPr>
          <a:xfrm>
            <a:off x="2796007" y="4432660"/>
            <a:ext cx="2327721" cy="1143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2652" rIns="0" bIns="0" anchor="t" anchorCtr="0">
            <a:noAutofit/>
          </a:bodyPr>
          <a:lstStyle/>
          <a:p>
            <a:pPr marL="208524" marR="2721" indent="-202061" algn="ctr">
              <a:lnSpc>
                <a:spcPct val="113506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name for new variable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" name="Google Shape;172;p20"/>
          <p:cNvSpPr/>
          <p:nvPr/>
        </p:nvSpPr>
        <p:spPr>
          <a:xfrm>
            <a:off x="9100228" y="3560242"/>
            <a:ext cx="1977347" cy="2153752"/>
          </a:xfrm>
          <a:custGeom>
            <a:avLst/>
            <a:gdLst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603384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66067 h 3683787"/>
              <a:gd name="connsiteX1" fmla="*/ 356337 w 7169284"/>
              <a:gd name="connsiteY1" fmla="*/ 1066067 h 3683787"/>
              <a:gd name="connsiteX2" fmla="*/ 307986 w 7169284"/>
              <a:gd name="connsiteY2" fmla="*/ 1069320 h 3683787"/>
              <a:gd name="connsiteX3" fmla="*/ 261611 w 7169284"/>
              <a:gd name="connsiteY3" fmla="*/ 1078796 h 3683787"/>
              <a:gd name="connsiteX4" fmla="*/ 217637 w 7169284"/>
              <a:gd name="connsiteY4" fmla="*/ 1094070 h 3683787"/>
              <a:gd name="connsiteX5" fmla="*/ 176489 w 7169284"/>
              <a:gd name="connsiteY5" fmla="*/ 1114718 h 3683787"/>
              <a:gd name="connsiteX6" fmla="*/ 138592 w 7169284"/>
              <a:gd name="connsiteY6" fmla="*/ 1140316 h 3683787"/>
              <a:gd name="connsiteX7" fmla="*/ 104371 w 7169284"/>
              <a:gd name="connsiteY7" fmla="*/ 1170438 h 3683787"/>
              <a:gd name="connsiteX8" fmla="*/ 74249 w 7169284"/>
              <a:gd name="connsiteY8" fmla="*/ 1204659 h 3683787"/>
              <a:gd name="connsiteX9" fmla="*/ 48651 w 7169284"/>
              <a:gd name="connsiteY9" fmla="*/ 1242556 h 3683787"/>
              <a:gd name="connsiteX10" fmla="*/ 28003 w 7169284"/>
              <a:gd name="connsiteY10" fmla="*/ 1283704 h 3683787"/>
              <a:gd name="connsiteX11" fmla="*/ 12729 w 7169284"/>
              <a:gd name="connsiteY11" fmla="*/ 1327678 h 3683787"/>
              <a:gd name="connsiteX12" fmla="*/ 3253 w 7169284"/>
              <a:gd name="connsiteY12" fmla="*/ 1374053 h 3683787"/>
              <a:gd name="connsiteX13" fmla="*/ 0 w 7169284"/>
              <a:gd name="connsiteY13" fmla="*/ 1422404 h 3683787"/>
              <a:gd name="connsiteX14" fmla="*/ 0 w 7169284"/>
              <a:gd name="connsiteY14" fmla="*/ 3327451 h 3683787"/>
              <a:gd name="connsiteX15" fmla="*/ 3253 w 7169284"/>
              <a:gd name="connsiteY15" fmla="*/ 3375803 h 3683787"/>
              <a:gd name="connsiteX16" fmla="*/ 12729 w 7169284"/>
              <a:gd name="connsiteY16" fmla="*/ 3422178 h 3683787"/>
              <a:gd name="connsiteX17" fmla="*/ 28003 w 7169284"/>
              <a:gd name="connsiteY17" fmla="*/ 3466151 h 3683787"/>
              <a:gd name="connsiteX18" fmla="*/ 48651 w 7169284"/>
              <a:gd name="connsiteY18" fmla="*/ 3507299 h 3683787"/>
              <a:gd name="connsiteX19" fmla="*/ 74249 w 7169284"/>
              <a:gd name="connsiteY19" fmla="*/ 3545196 h 3683787"/>
              <a:gd name="connsiteX20" fmla="*/ 104371 w 7169284"/>
              <a:gd name="connsiteY20" fmla="*/ 3579417 h 3683787"/>
              <a:gd name="connsiteX21" fmla="*/ 138592 w 7169284"/>
              <a:gd name="connsiteY21" fmla="*/ 3609539 h 3683787"/>
              <a:gd name="connsiteX22" fmla="*/ 176489 w 7169284"/>
              <a:gd name="connsiteY22" fmla="*/ 3635136 h 3683787"/>
              <a:gd name="connsiteX23" fmla="*/ 217637 w 7169284"/>
              <a:gd name="connsiteY23" fmla="*/ 3655784 h 3683787"/>
              <a:gd name="connsiteX24" fmla="*/ 261611 w 7169284"/>
              <a:gd name="connsiteY24" fmla="*/ 3671059 h 3683787"/>
              <a:gd name="connsiteX25" fmla="*/ 307986 w 7169284"/>
              <a:gd name="connsiteY25" fmla="*/ 3680535 h 3683787"/>
              <a:gd name="connsiteX26" fmla="*/ 356337 w 7169284"/>
              <a:gd name="connsiteY26" fmla="*/ 3683788 h 3683787"/>
              <a:gd name="connsiteX27" fmla="*/ 6812950 w 7169284"/>
              <a:gd name="connsiteY27" fmla="*/ 3683788 h 3683787"/>
              <a:gd name="connsiteX28" fmla="*/ 6861301 w 7169284"/>
              <a:gd name="connsiteY28" fmla="*/ 3680535 h 3683787"/>
              <a:gd name="connsiteX29" fmla="*/ 6907675 w 7169284"/>
              <a:gd name="connsiteY29" fmla="*/ 3671059 h 3683787"/>
              <a:gd name="connsiteX30" fmla="*/ 6951648 w 7169284"/>
              <a:gd name="connsiteY30" fmla="*/ 3655784 h 3683787"/>
              <a:gd name="connsiteX31" fmla="*/ 6992795 w 7169284"/>
              <a:gd name="connsiteY31" fmla="*/ 3635136 h 3683787"/>
              <a:gd name="connsiteX32" fmla="*/ 7030692 w 7169284"/>
              <a:gd name="connsiteY32" fmla="*/ 3609539 h 3683787"/>
              <a:gd name="connsiteX33" fmla="*/ 7064914 w 7169284"/>
              <a:gd name="connsiteY33" fmla="*/ 3579417 h 3683787"/>
              <a:gd name="connsiteX34" fmla="*/ 7095036 w 7169284"/>
              <a:gd name="connsiteY34" fmla="*/ 3545196 h 3683787"/>
              <a:gd name="connsiteX35" fmla="*/ 7120633 w 7169284"/>
              <a:gd name="connsiteY35" fmla="*/ 3507299 h 3683787"/>
              <a:gd name="connsiteX36" fmla="*/ 7141281 w 7169284"/>
              <a:gd name="connsiteY36" fmla="*/ 3466151 h 3683787"/>
              <a:gd name="connsiteX37" fmla="*/ 7156556 w 7169284"/>
              <a:gd name="connsiteY37" fmla="*/ 3422178 h 3683787"/>
              <a:gd name="connsiteX38" fmla="*/ 7166032 w 7169284"/>
              <a:gd name="connsiteY38" fmla="*/ 3375803 h 3683787"/>
              <a:gd name="connsiteX39" fmla="*/ 7169285 w 7169284"/>
              <a:gd name="connsiteY39" fmla="*/ 3327451 h 3683787"/>
              <a:gd name="connsiteX40" fmla="*/ 7169285 w 7169284"/>
              <a:gd name="connsiteY40" fmla="*/ 1422404 h 3683787"/>
              <a:gd name="connsiteX41" fmla="*/ 7166032 w 7169284"/>
              <a:gd name="connsiteY41" fmla="*/ 1374053 h 3683787"/>
              <a:gd name="connsiteX42" fmla="*/ 7156556 w 7169284"/>
              <a:gd name="connsiteY42" fmla="*/ 1327678 h 3683787"/>
              <a:gd name="connsiteX43" fmla="*/ 7141281 w 7169284"/>
              <a:gd name="connsiteY43" fmla="*/ 1283704 h 3683787"/>
              <a:gd name="connsiteX44" fmla="*/ 7120633 w 7169284"/>
              <a:gd name="connsiteY44" fmla="*/ 1242556 h 3683787"/>
              <a:gd name="connsiteX45" fmla="*/ 7095036 w 7169284"/>
              <a:gd name="connsiteY45" fmla="*/ 1204659 h 3683787"/>
              <a:gd name="connsiteX46" fmla="*/ 7064914 w 7169284"/>
              <a:gd name="connsiteY46" fmla="*/ 1170438 h 3683787"/>
              <a:gd name="connsiteX47" fmla="*/ 7030692 w 7169284"/>
              <a:gd name="connsiteY47" fmla="*/ 1140316 h 3683787"/>
              <a:gd name="connsiteX48" fmla="*/ 6992795 w 7169284"/>
              <a:gd name="connsiteY48" fmla="*/ 1114718 h 3683787"/>
              <a:gd name="connsiteX49" fmla="*/ 6951648 w 7169284"/>
              <a:gd name="connsiteY49" fmla="*/ 1094070 h 3683787"/>
              <a:gd name="connsiteX50" fmla="*/ 6907675 w 7169284"/>
              <a:gd name="connsiteY50" fmla="*/ 1078796 h 3683787"/>
              <a:gd name="connsiteX51" fmla="*/ 6861301 w 7169284"/>
              <a:gd name="connsiteY51" fmla="*/ 1069320 h 3683787"/>
              <a:gd name="connsiteX52" fmla="*/ 6812950 w 7169284"/>
              <a:gd name="connsiteY52" fmla="*/ 1066067 h 3683787"/>
              <a:gd name="connsiteX0" fmla="*/ 708093 w 7169284"/>
              <a:gd name="connsiteY0" fmla="*/ 0 h 3683787"/>
              <a:gd name="connsiteX1" fmla="*/ 603384 w 7169284"/>
              <a:gd name="connsiteY1" fmla="*/ 1066067 h 3683787"/>
              <a:gd name="connsiteX2" fmla="*/ 2993816 w 7169284"/>
              <a:gd name="connsiteY2" fmla="*/ 1082813 h 3683787"/>
              <a:gd name="connsiteX3" fmla="*/ 708093 w 7169284"/>
              <a:gd name="connsiteY3" fmla="*/ 0 h 3683787"/>
              <a:gd name="connsiteX0" fmla="*/ 6812950 w 7169286"/>
              <a:gd name="connsiteY0" fmla="*/ 1066067 h 3683789"/>
              <a:gd name="connsiteX1" fmla="*/ 356337 w 7169286"/>
              <a:gd name="connsiteY1" fmla="*/ 1066067 h 3683789"/>
              <a:gd name="connsiteX2" fmla="*/ 307986 w 7169286"/>
              <a:gd name="connsiteY2" fmla="*/ 1069320 h 3683789"/>
              <a:gd name="connsiteX3" fmla="*/ 261611 w 7169286"/>
              <a:gd name="connsiteY3" fmla="*/ 1078796 h 3683789"/>
              <a:gd name="connsiteX4" fmla="*/ 217637 w 7169286"/>
              <a:gd name="connsiteY4" fmla="*/ 1094070 h 3683789"/>
              <a:gd name="connsiteX5" fmla="*/ 176489 w 7169286"/>
              <a:gd name="connsiteY5" fmla="*/ 1114718 h 3683789"/>
              <a:gd name="connsiteX6" fmla="*/ 138592 w 7169286"/>
              <a:gd name="connsiteY6" fmla="*/ 1140316 h 3683789"/>
              <a:gd name="connsiteX7" fmla="*/ 104371 w 7169286"/>
              <a:gd name="connsiteY7" fmla="*/ 1170438 h 3683789"/>
              <a:gd name="connsiteX8" fmla="*/ 74249 w 7169286"/>
              <a:gd name="connsiteY8" fmla="*/ 1204659 h 3683789"/>
              <a:gd name="connsiteX9" fmla="*/ 48651 w 7169286"/>
              <a:gd name="connsiteY9" fmla="*/ 1242556 h 3683789"/>
              <a:gd name="connsiteX10" fmla="*/ 28003 w 7169286"/>
              <a:gd name="connsiteY10" fmla="*/ 1283704 h 3683789"/>
              <a:gd name="connsiteX11" fmla="*/ 12729 w 7169286"/>
              <a:gd name="connsiteY11" fmla="*/ 1327678 h 3683789"/>
              <a:gd name="connsiteX12" fmla="*/ 3253 w 7169286"/>
              <a:gd name="connsiteY12" fmla="*/ 1374053 h 3683789"/>
              <a:gd name="connsiteX13" fmla="*/ 0 w 7169286"/>
              <a:gd name="connsiteY13" fmla="*/ 1422404 h 3683789"/>
              <a:gd name="connsiteX14" fmla="*/ 0 w 7169286"/>
              <a:gd name="connsiteY14" fmla="*/ 3327451 h 3683789"/>
              <a:gd name="connsiteX15" fmla="*/ 3253 w 7169286"/>
              <a:gd name="connsiteY15" fmla="*/ 3375803 h 3683789"/>
              <a:gd name="connsiteX16" fmla="*/ 12729 w 7169286"/>
              <a:gd name="connsiteY16" fmla="*/ 3422178 h 3683789"/>
              <a:gd name="connsiteX17" fmla="*/ 28003 w 7169286"/>
              <a:gd name="connsiteY17" fmla="*/ 3466151 h 3683789"/>
              <a:gd name="connsiteX18" fmla="*/ 48651 w 7169286"/>
              <a:gd name="connsiteY18" fmla="*/ 3507299 h 3683789"/>
              <a:gd name="connsiteX19" fmla="*/ 74249 w 7169286"/>
              <a:gd name="connsiteY19" fmla="*/ 3545196 h 3683789"/>
              <a:gd name="connsiteX20" fmla="*/ 104371 w 7169286"/>
              <a:gd name="connsiteY20" fmla="*/ 3579417 h 3683789"/>
              <a:gd name="connsiteX21" fmla="*/ 138592 w 7169286"/>
              <a:gd name="connsiteY21" fmla="*/ 3609539 h 3683789"/>
              <a:gd name="connsiteX22" fmla="*/ 176489 w 7169286"/>
              <a:gd name="connsiteY22" fmla="*/ 3635136 h 3683789"/>
              <a:gd name="connsiteX23" fmla="*/ 217637 w 7169286"/>
              <a:gd name="connsiteY23" fmla="*/ 3655784 h 3683789"/>
              <a:gd name="connsiteX24" fmla="*/ 261611 w 7169286"/>
              <a:gd name="connsiteY24" fmla="*/ 3671059 h 3683789"/>
              <a:gd name="connsiteX25" fmla="*/ 307986 w 7169286"/>
              <a:gd name="connsiteY25" fmla="*/ 3680535 h 3683789"/>
              <a:gd name="connsiteX26" fmla="*/ 356337 w 7169286"/>
              <a:gd name="connsiteY26" fmla="*/ 3683788 h 3683789"/>
              <a:gd name="connsiteX27" fmla="*/ 6812950 w 7169286"/>
              <a:gd name="connsiteY27" fmla="*/ 3683788 h 3683789"/>
              <a:gd name="connsiteX28" fmla="*/ 6861301 w 7169286"/>
              <a:gd name="connsiteY28" fmla="*/ 3680535 h 3683789"/>
              <a:gd name="connsiteX29" fmla="*/ 6907675 w 7169286"/>
              <a:gd name="connsiteY29" fmla="*/ 3671059 h 3683789"/>
              <a:gd name="connsiteX30" fmla="*/ 6951648 w 7169286"/>
              <a:gd name="connsiteY30" fmla="*/ 3655784 h 3683789"/>
              <a:gd name="connsiteX31" fmla="*/ 6992795 w 7169286"/>
              <a:gd name="connsiteY31" fmla="*/ 3635136 h 3683789"/>
              <a:gd name="connsiteX32" fmla="*/ 7030692 w 7169286"/>
              <a:gd name="connsiteY32" fmla="*/ 3609539 h 3683789"/>
              <a:gd name="connsiteX33" fmla="*/ 7064914 w 7169286"/>
              <a:gd name="connsiteY33" fmla="*/ 3579417 h 3683789"/>
              <a:gd name="connsiteX34" fmla="*/ 7095036 w 7169286"/>
              <a:gd name="connsiteY34" fmla="*/ 3545196 h 3683789"/>
              <a:gd name="connsiteX35" fmla="*/ 7120633 w 7169286"/>
              <a:gd name="connsiteY35" fmla="*/ 3507299 h 3683789"/>
              <a:gd name="connsiteX36" fmla="*/ 7141281 w 7169286"/>
              <a:gd name="connsiteY36" fmla="*/ 3466151 h 3683789"/>
              <a:gd name="connsiteX37" fmla="*/ 7156556 w 7169286"/>
              <a:gd name="connsiteY37" fmla="*/ 3422178 h 3683789"/>
              <a:gd name="connsiteX38" fmla="*/ 7166032 w 7169286"/>
              <a:gd name="connsiteY38" fmla="*/ 3375803 h 3683789"/>
              <a:gd name="connsiteX39" fmla="*/ 7169285 w 7169286"/>
              <a:gd name="connsiteY39" fmla="*/ 3327451 h 3683789"/>
              <a:gd name="connsiteX40" fmla="*/ 7169285 w 7169286"/>
              <a:gd name="connsiteY40" fmla="*/ 1422404 h 3683789"/>
              <a:gd name="connsiteX41" fmla="*/ 7166032 w 7169286"/>
              <a:gd name="connsiteY41" fmla="*/ 1374053 h 3683789"/>
              <a:gd name="connsiteX42" fmla="*/ 7156556 w 7169286"/>
              <a:gd name="connsiteY42" fmla="*/ 1327678 h 3683789"/>
              <a:gd name="connsiteX43" fmla="*/ 7141281 w 7169286"/>
              <a:gd name="connsiteY43" fmla="*/ 1283704 h 3683789"/>
              <a:gd name="connsiteX44" fmla="*/ 7120633 w 7169286"/>
              <a:gd name="connsiteY44" fmla="*/ 1242556 h 3683789"/>
              <a:gd name="connsiteX45" fmla="*/ 7095036 w 7169286"/>
              <a:gd name="connsiteY45" fmla="*/ 1204659 h 3683789"/>
              <a:gd name="connsiteX46" fmla="*/ 7064914 w 7169286"/>
              <a:gd name="connsiteY46" fmla="*/ 1170438 h 3683789"/>
              <a:gd name="connsiteX47" fmla="*/ 7030692 w 7169286"/>
              <a:gd name="connsiteY47" fmla="*/ 1140316 h 3683789"/>
              <a:gd name="connsiteX48" fmla="*/ 6992795 w 7169286"/>
              <a:gd name="connsiteY48" fmla="*/ 1114718 h 3683789"/>
              <a:gd name="connsiteX49" fmla="*/ 6951648 w 7169286"/>
              <a:gd name="connsiteY49" fmla="*/ 1094070 h 3683789"/>
              <a:gd name="connsiteX50" fmla="*/ 6907675 w 7169286"/>
              <a:gd name="connsiteY50" fmla="*/ 1078796 h 3683789"/>
              <a:gd name="connsiteX51" fmla="*/ 6861301 w 7169286"/>
              <a:gd name="connsiteY51" fmla="*/ 1069320 h 3683789"/>
              <a:gd name="connsiteX52" fmla="*/ 6812950 w 7169286"/>
              <a:gd name="connsiteY52" fmla="*/ 1066067 h 3683789"/>
              <a:gd name="connsiteX0" fmla="*/ 708093 w 7169286"/>
              <a:gd name="connsiteY0" fmla="*/ 0 h 3683789"/>
              <a:gd name="connsiteX1" fmla="*/ 1836130 w 7169286"/>
              <a:gd name="connsiteY1" fmla="*/ 1066067 h 3683789"/>
              <a:gd name="connsiteX2" fmla="*/ 2993816 w 7169286"/>
              <a:gd name="connsiteY2" fmla="*/ 1082813 h 3683789"/>
              <a:gd name="connsiteX3" fmla="*/ 708093 w 7169286"/>
              <a:gd name="connsiteY3" fmla="*/ 0 h 3683789"/>
              <a:gd name="connsiteX0" fmla="*/ 6812950 w 7169284"/>
              <a:gd name="connsiteY0" fmla="*/ 1099560 h 3717280"/>
              <a:gd name="connsiteX1" fmla="*/ 356337 w 7169284"/>
              <a:gd name="connsiteY1" fmla="*/ 1099560 h 3717280"/>
              <a:gd name="connsiteX2" fmla="*/ 307986 w 7169284"/>
              <a:gd name="connsiteY2" fmla="*/ 1102813 h 3717280"/>
              <a:gd name="connsiteX3" fmla="*/ 261611 w 7169284"/>
              <a:gd name="connsiteY3" fmla="*/ 1112289 h 3717280"/>
              <a:gd name="connsiteX4" fmla="*/ 217637 w 7169284"/>
              <a:gd name="connsiteY4" fmla="*/ 1127563 h 3717280"/>
              <a:gd name="connsiteX5" fmla="*/ 176489 w 7169284"/>
              <a:gd name="connsiteY5" fmla="*/ 1148211 h 3717280"/>
              <a:gd name="connsiteX6" fmla="*/ 138592 w 7169284"/>
              <a:gd name="connsiteY6" fmla="*/ 1173809 h 3717280"/>
              <a:gd name="connsiteX7" fmla="*/ 104371 w 7169284"/>
              <a:gd name="connsiteY7" fmla="*/ 1203931 h 3717280"/>
              <a:gd name="connsiteX8" fmla="*/ 74249 w 7169284"/>
              <a:gd name="connsiteY8" fmla="*/ 1238152 h 3717280"/>
              <a:gd name="connsiteX9" fmla="*/ 48651 w 7169284"/>
              <a:gd name="connsiteY9" fmla="*/ 1276049 h 3717280"/>
              <a:gd name="connsiteX10" fmla="*/ 28003 w 7169284"/>
              <a:gd name="connsiteY10" fmla="*/ 1317197 h 3717280"/>
              <a:gd name="connsiteX11" fmla="*/ 12729 w 7169284"/>
              <a:gd name="connsiteY11" fmla="*/ 1361171 h 3717280"/>
              <a:gd name="connsiteX12" fmla="*/ 3253 w 7169284"/>
              <a:gd name="connsiteY12" fmla="*/ 1407546 h 3717280"/>
              <a:gd name="connsiteX13" fmla="*/ 0 w 7169284"/>
              <a:gd name="connsiteY13" fmla="*/ 1455897 h 3717280"/>
              <a:gd name="connsiteX14" fmla="*/ 0 w 7169284"/>
              <a:gd name="connsiteY14" fmla="*/ 3360944 h 3717280"/>
              <a:gd name="connsiteX15" fmla="*/ 3253 w 7169284"/>
              <a:gd name="connsiteY15" fmla="*/ 3409296 h 3717280"/>
              <a:gd name="connsiteX16" fmla="*/ 12729 w 7169284"/>
              <a:gd name="connsiteY16" fmla="*/ 3455671 h 3717280"/>
              <a:gd name="connsiteX17" fmla="*/ 28003 w 7169284"/>
              <a:gd name="connsiteY17" fmla="*/ 3499644 h 3717280"/>
              <a:gd name="connsiteX18" fmla="*/ 48651 w 7169284"/>
              <a:gd name="connsiteY18" fmla="*/ 3540792 h 3717280"/>
              <a:gd name="connsiteX19" fmla="*/ 74249 w 7169284"/>
              <a:gd name="connsiteY19" fmla="*/ 3578689 h 3717280"/>
              <a:gd name="connsiteX20" fmla="*/ 104371 w 7169284"/>
              <a:gd name="connsiteY20" fmla="*/ 3612910 h 3717280"/>
              <a:gd name="connsiteX21" fmla="*/ 138592 w 7169284"/>
              <a:gd name="connsiteY21" fmla="*/ 3643032 h 3717280"/>
              <a:gd name="connsiteX22" fmla="*/ 176489 w 7169284"/>
              <a:gd name="connsiteY22" fmla="*/ 3668629 h 3717280"/>
              <a:gd name="connsiteX23" fmla="*/ 217637 w 7169284"/>
              <a:gd name="connsiteY23" fmla="*/ 3689277 h 3717280"/>
              <a:gd name="connsiteX24" fmla="*/ 261611 w 7169284"/>
              <a:gd name="connsiteY24" fmla="*/ 3704552 h 3717280"/>
              <a:gd name="connsiteX25" fmla="*/ 307986 w 7169284"/>
              <a:gd name="connsiteY25" fmla="*/ 3714028 h 3717280"/>
              <a:gd name="connsiteX26" fmla="*/ 356337 w 7169284"/>
              <a:gd name="connsiteY26" fmla="*/ 3717281 h 3717280"/>
              <a:gd name="connsiteX27" fmla="*/ 6812950 w 7169284"/>
              <a:gd name="connsiteY27" fmla="*/ 3717281 h 3717280"/>
              <a:gd name="connsiteX28" fmla="*/ 6861301 w 7169284"/>
              <a:gd name="connsiteY28" fmla="*/ 3714028 h 3717280"/>
              <a:gd name="connsiteX29" fmla="*/ 6907675 w 7169284"/>
              <a:gd name="connsiteY29" fmla="*/ 3704552 h 3717280"/>
              <a:gd name="connsiteX30" fmla="*/ 6951648 w 7169284"/>
              <a:gd name="connsiteY30" fmla="*/ 3689277 h 3717280"/>
              <a:gd name="connsiteX31" fmla="*/ 6992795 w 7169284"/>
              <a:gd name="connsiteY31" fmla="*/ 3668629 h 3717280"/>
              <a:gd name="connsiteX32" fmla="*/ 7030692 w 7169284"/>
              <a:gd name="connsiteY32" fmla="*/ 3643032 h 3717280"/>
              <a:gd name="connsiteX33" fmla="*/ 7064914 w 7169284"/>
              <a:gd name="connsiteY33" fmla="*/ 3612910 h 3717280"/>
              <a:gd name="connsiteX34" fmla="*/ 7095036 w 7169284"/>
              <a:gd name="connsiteY34" fmla="*/ 3578689 h 3717280"/>
              <a:gd name="connsiteX35" fmla="*/ 7120633 w 7169284"/>
              <a:gd name="connsiteY35" fmla="*/ 3540792 h 3717280"/>
              <a:gd name="connsiteX36" fmla="*/ 7141281 w 7169284"/>
              <a:gd name="connsiteY36" fmla="*/ 3499644 h 3717280"/>
              <a:gd name="connsiteX37" fmla="*/ 7156556 w 7169284"/>
              <a:gd name="connsiteY37" fmla="*/ 3455671 h 3717280"/>
              <a:gd name="connsiteX38" fmla="*/ 7166032 w 7169284"/>
              <a:gd name="connsiteY38" fmla="*/ 3409296 h 3717280"/>
              <a:gd name="connsiteX39" fmla="*/ 7169285 w 7169284"/>
              <a:gd name="connsiteY39" fmla="*/ 3360944 h 3717280"/>
              <a:gd name="connsiteX40" fmla="*/ 7169285 w 7169284"/>
              <a:gd name="connsiteY40" fmla="*/ 1455897 h 3717280"/>
              <a:gd name="connsiteX41" fmla="*/ 7166032 w 7169284"/>
              <a:gd name="connsiteY41" fmla="*/ 1407546 h 3717280"/>
              <a:gd name="connsiteX42" fmla="*/ 7156556 w 7169284"/>
              <a:gd name="connsiteY42" fmla="*/ 1361171 h 3717280"/>
              <a:gd name="connsiteX43" fmla="*/ 7141281 w 7169284"/>
              <a:gd name="connsiteY43" fmla="*/ 1317197 h 3717280"/>
              <a:gd name="connsiteX44" fmla="*/ 7120633 w 7169284"/>
              <a:gd name="connsiteY44" fmla="*/ 1276049 h 3717280"/>
              <a:gd name="connsiteX45" fmla="*/ 7095036 w 7169284"/>
              <a:gd name="connsiteY45" fmla="*/ 1238152 h 3717280"/>
              <a:gd name="connsiteX46" fmla="*/ 7064914 w 7169284"/>
              <a:gd name="connsiteY46" fmla="*/ 1203931 h 3717280"/>
              <a:gd name="connsiteX47" fmla="*/ 7030692 w 7169284"/>
              <a:gd name="connsiteY47" fmla="*/ 1173809 h 3717280"/>
              <a:gd name="connsiteX48" fmla="*/ 6992795 w 7169284"/>
              <a:gd name="connsiteY48" fmla="*/ 1148211 h 3717280"/>
              <a:gd name="connsiteX49" fmla="*/ 6951648 w 7169284"/>
              <a:gd name="connsiteY49" fmla="*/ 1127563 h 3717280"/>
              <a:gd name="connsiteX50" fmla="*/ 6907675 w 7169284"/>
              <a:gd name="connsiteY50" fmla="*/ 1112289 h 3717280"/>
              <a:gd name="connsiteX51" fmla="*/ 6861301 w 7169284"/>
              <a:gd name="connsiteY51" fmla="*/ 1102813 h 3717280"/>
              <a:gd name="connsiteX52" fmla="*/ 6812950 w 7169284"/>
              <a:gd name="connsiteY52" fmla="*/ 1099560 h 3717280"/>
              <a:gd name="connsiteX0" fmla="*/ 2377043 w 7169284"/>
              <a:gd name="connsiteY0" fmla="*/ 0 h 3717280"/>
              <a:gd name="connsiteX1" fmla="*/ 1836130 w 7169284"/>
              <a:gd name="connsiteY1" fmla="*/ 1099560 h 3717280"/>
              <a:gd name="connsiteX2" fmla="*/ 2993816 w 7169284"/>
              <a:gd name="connsiteY2" fmla="*/ 1116306 h 3717280"/>
              <a:gd name="connsiteX3" fmla="*/ 2377043 w 7169284"/>
              <a:gd name="connsiteY3" fmla="*/ 0 h 3717280"/>
              <a:gd name="connsiteX0" fmla="*/ 6812950 w 7169286"/>
              <a:gd name="connsiteY0" fmla="*/ 1099560 h 3717282"/>
              <a:gd name="connsiteX1" fmla="*/ 356337 w 7169286"/>
              <a:gd name="connsiteY1" fmla="*/ 1099560 h 3717282"/>
              <a:gd name="connsiteX2" fmla="*/ 307986 w 7169286"/>
              <a:gd name="connsiteY2" fmla="*/ 1102813 h 3717282"/>
              <a:gd name="connsiteX3" fmla="*/ 261611 w 7169286"/>
              <a:gd name="connsiteY3" fmla="*/ 1112289 h 3717282"/>
              <a:gd name="connsiteX4" fmla="*/ 217637 w 7169286"/>
              <a:gd name="connsiteY4" fmla="*/ 1127563 h 3717282"/>
              <a:gd name="connsiteX5" fmla="*/ 176489 w 7169286"/>
              <a:gd name="connsiteY5" fmla="*/ 1148211 h 3717282"/>
              <a:gd name="connsiteX6" fmla="*/ 138592 w 7169286"/>
              <a:gd name="connsiteY6" fmla="*/ 1173809 h 3717282"/>
              <a:gd name="connsiteX7" fmla="*/ 104371 w 7169286"/>
              <a:gd name="connsiteY7" fmla="*/ 1203931 h 3717282"/>
              <a:gd name="connsiteX8" fmla="*/ 74249 w 7169286"/>
              <a:gd name="connsiteY8" fmla="*/ 1238152 h 3717282"/>
              <a:gd name="connsiteX9" fmla="*/ 48651 w 7169286"/>
              <a:gd name="connsiteY9" fmla="*/ 1276049 h 3717282"/>
              <a:gd name="connsiteX10" fmla="*/ 28003 w 7169286"/>
              <a:gd name="connsiteY10" fmla="*/ 1317197 h 3717282"/>
              <a:gd name="connsiteX11" fmla="*/ 12729 w 7169286"/>
              <a:gd name="connsiteY11" fmla="*/ 1361171 h 3717282"/>
              <a:gd name="connsiteX12" fmla="*/ 3253 w 7169286"/>
              <a:gd name="connsiteY12" fmla="*/ 1407546 h 3717282"/>
              <a:gd name="connsiteX13" fmla="*/ 0 w 7169286"/>
              <a:gd name="connsiteY13" fmla="*/ 1455897 h 3717282"/>
              <a:gd name="connsiteX14" fmla="*/ 0 w 7169286"/>
              <a:gd name="connsiteY14" fmla="*/ 3360944 h 3717282"/>
              <a:gd name="connsiteX15" fmla="*/ 3253 w 7169286"/>
              <a:gd name="connsiteY15" fmla="*/ 3409296 h 3717282"/>
              <a:gd name="connsiteX16" fmla="*/ 12729 w 7169286"/>
              <a:gd name="connsiteY16" fmla="*/ 3455671 h 3717282"/>
              <a:gd name="connsiteX17" fmla="*/ 28003 w 7169286"/>
              <a:gd name="connsiteY17" fmla="*/ 3499644 h 3717282"/>
              <a:gd name="connsiteX18" fmla="*/ 48651 w 7169286"/>
              <a:gd name="connsiteY18" fmla="*/ 3540792 h 3717282"/>
              <a:gd name="connsiteX19" fmla="*/ 74249 w 7169286"/>
              <a:gd name="connsiteY19" fmla="*/ 3578689 h 3717282"/>
              <a:gd name="connsiteX20" fmla="*/ 104371 w 7169286"/>
              <a:gd name="connsiteY20" fmla="*/ 3612910 h 3717282"/>
              <a:gd name="connsiteX21" fmla="*/ 138592 w 7169286"/>
              <a:gd name="connsiteY21" fmla="*/ 3643032 h 3717282"/>
              <a:gd name="connsiteX22" fmla="*/ 176489 w 7169286"/>
              <a:gd name="connsiteY22" fmla="*/ 3668629 h 3717282"/>
              <a:gd name="connsiteX23" fmla="*/ 217637 w 7169286"/>
              <a:gd name="connsiteY23" fmla="*/ 3689277 h 3717282"/>
              <a:gd name="connsiteX24" fmla="*/ 261611 w 7169286"/>
              <a:gd name="connsiteY24" fmla="*/ 3704552 h 3717282"/>
              <a:gd name="connsiteX25" fmla="*/ 307986 w 7169286"/>
              <a:gd name="connsiteY25" fmla="*/ 3714028 h 3717282"/>
              <a:gd name="connsiteX26" fmla="*/ 356337 w 7169286"/>
              <a:gd name="connsiteY26" fmla="*/ 3717281 h 3717282"/>
              <a:gd name="connsiteX27" fmla="*/ 6812950 w 7169286"/>
              <a:gd name="connsiteY27" fmla="*/ 3717281 h 3717282"/>
              <a:gd name="connsiteX28" fmla="*/ 6861301 w 7169286"/>
              <a:gd name="connsiteY28" fmla="*/ 3714028 h 3717282"/>
              <a:gd name="connsiteX29" fmla="*/ 6907675 w 7169286"/>
              <a:gd name="connsiteY29" fmla="*/ 3704552 h 3717282"/>
              <a:gd name="connsiteX30" fmla="*/ 6951648 w 7169286"/>
              <a:gd name="connsiteY30" fmla="*/ 3689277 h 3717282"/>
              <a:gd name="connsiteX31" fmla="*/ 6992795 w 7169286"/>
              <a:gd name="connsiteY31" fmla="*/ 3668629 h 3717282"/>
              <a:gd name="connsiteX32" fmla="*/ 7030692 w 7169286"/>
              <a:gd name="connsiteY32" fmla="*/ 3643032 h 3717282"/>
              <a:gd name="connsiteX33" fmla="*/ 7064914 w 7169286"/>
              <a:gd name="connsiteY33" fmla="*/ 3612910 h 3717282"/>
              <a:gd name="connsiteX34" fmla="*/ 7095036 w 7169286"/>
              <a:gd name="connsiteY34" fmla="*/ 3578689 h 3717282"/>
              <a:gd name="connsiteX35" fmla="*/ 7120633 w 7169286"/>
              <a:gd name="connsiteY35" fmla="*/ 3540792 h 3717282"/>
              <a:gd name="connsiteX36" fmla="*/ 7141281 w 7169286"/>
              <a:gd name="connsiteY36" fmla="*/ 3499644 h 3717282"/>
              <a:gd name="connsiteX37" fmla="*/ 7156556 w 7169286"/>
              <a:gd name="connsiteY37" fmla="*/ 3455671 h 3717282"/>
              <a:gd name="connsiteX38" fmla="*/ 7166032 w 7169286"/>
              <a:gd name="connsiteY38" fmla="*/ 3409296 h 3717282"/>
              <a:gd name="connsiteX39" fmla="*/ 7169285 w 7169286"/>
              <a:gd name="connsiteY39" fmla="*/ 3360944 h 3717282"/>
              <a:gd name="connsiteX40" fmla="*/ 7169285 w 7169286"/>
              <a:gd name="connsiteY40" fmla="*/ 1455897 h 3717282"/>
              <a:gd name="connsiteX41" fmla="*/ 7166032 w 7169286"/>
              <a:gd name="connsiteY41" fmla="*/ 1407546 h 3717282"/>
              <a:gd name="connsiteX42" fmla="*/ 7156556 w 7169286"/>
              <a:gd name="connsiteY42" fmla="*/ 1361171 h 3717282"/>
              <a:gd name="connsiteX43" fmla="*/ 7141281 w 7169286"/>
              <a:gd name="connsiteY43" fmla="*/ 1317197 h 3717282"/>
              <a:gd name="connsiteX44" fmla="*/ 7120633 w 7169286"/>
              <a:gd name="connsiteY44" fmla="*/ 1276049 h 3717282"/>
              <a:gd name="connsiteX45" fmla="*/ 7095036 w 7169286"/>
              <a:gd name="connsiteY45" fmla="*/ 1238152 h 3717282"/>
              <a:gd name="connsiteX46" fmla="*/ 7064914 w 7169286"/>
              <a:gd name="connsiteY46" fmla="*/ 1203931 h 3717282"/>
              <a:gd name="connsiteX47" fmla="*/ 7030692 w 7169286"/>
              <a:gd name="connsiteY47" fmla="*/ 1173809 h 3717282"/>
              <a:gd name="connsiteX48" fmla="*/ 6992795 w 7169286"/>
              <a:gd name="connsiteY48" fmla="*/ 1148211 h 3717282"/>
              <a:gd name="connsiteX49" fmla="*/ 6951648 w 7169286"/>
              <a:gd name="connsiteY49" fmla="*/ 1127563 h 3717282"/>
              <a:gd name="connsiteX50" fmla="*/ 6907675 w 7169286"/>
              <a:gd name="connsiteY50" fmla="*/ 1112289 h 3717282"/>
              <a:gd name="connsiteX51" fmla="*/ 6861301 w 7169286"/>
              <a:gd name="connsiteY51" fmla="*/ 1102813 h 3717282"/>
              <a:gd name="connsiteX52" fmla="*/ 6812950 w 7169286"/>
              <a:gd name="connsiteY52" fmla="*/ 1099560 h 3717282"/>
              <a:gd name="connsiteX0" fmla="*/ 2377043 w 7169286"/>
              <a:gd name="connsiteY0" fmla="*/ 0 h 3717282"/>
              <a:gd name="connsiteX1" fmla="*/ 2348194 w 7169286"/>
              <a:gd name="connsiteY1" fmla="*/ 1116306 h 3717282"/>
              <a:gd name="connsiteX2" fmla="*/ 2993816 w 7169286"/>
              <a:gd name="connsiteY2" fmla="*/ 1116306 h 3717282"/>
              <a:gd name="connsiteX3" fmla="*/ 2377043 w 7169286"/>
              <a:gd name="connsiteY3" fmla="*/ 0 h 3717282"/>
              <a:gd name="connsiteX0" fmla="*/ 6812950 w 7169284"/>
              <a:gd name="connsiteY0" fmla="*/ 1082814 h 3700534"/>
              <a:gd name="connsiteX1" fmla="*/ 356337 w 7169284"/>
              <a:gd name="connsiteY1" fmla="*/ 1082814 h 3700534"/>
              <a:gd name="connsiteX2" fmla="*/ 307986 w 7169284"/>
              <a:gd name="connsiteY2" fmla="*/ 1086067 h 3700534"/>
              <a:gd name="connsiteX3" fmla="*/ 261611 w 7169284"/>
              <a:gd name="connsiteY3" fmla="*/ 1095543 h 3700534"/>
              <a:gd name="connsiteX4" fmla="*/ 217637 w 7169284"/>
              <a:gd name="connsiteY4" fmla="*/ 1110817 h 3700534"/>
              <a:gd name="connsiteX5" fmla="*/ 176489 w 7169284"/>
              <a:gd name="connsiteY5" fmla="*/ 1131465 h 3700534"/>
              <a:gd name="connsiteX6" fmla="*/ 138592 w 7169284"/>
              <a:gd name="connsiteY6" fmla="*/ 1157063 h 3700534"/>
              <a:gd name="connsiteX7" fmla="*/ 104371 w 7169284"/>
              <a:gd name="connsiteY7" fmla="*/ 1187185 h 3700534"/>
              <a:gd name="connsiteX8" fmla="*/ 74249 w 7169284"/>
              <a:gd name="connsiteY8" fmla="*/ 1221406 h 3700534"/>
              <a:gd name="connsiteX9" fmla="*/ 48651 w 7169284"/>
              <a:gd name="connsiteY9" fmla="*/ 1259303 h 3700534"/>
              <a:gd name="connsiteX10" fmla="*/ 28003 w 7169284"/>
              <a:gd name="connsiteY10" fmla="*/ 1300451 h 3700534"/>
              <a:gd name="connsiteX11" fmla="*/ 12729 w 7169284"/>
              <a:gd name="connsiteY11" fmla="*/ 1344425 h 3700534"/>
              <a:gd name="connsiteX12" fmla="*/ 3253 w 7169284"/>
              <a:gd name="connsiteY12" fmla="*/ 1390800 h 3700534"/>
              <a:gd name="connsiteX13" fmla="*/ 0 w 7169284"/>
              <a:gd name="connsiteY13" fmla="*/ 1439151 h 3700534"/>
              <a:gd name="connsiteX14" fmla="*/ 0 w 7169284"/>
              <a:gd name="connsiteY14" fmla="*/ 3344198 h 3700534"/>
              <a:gd name="connsiteX15" fmla="*/ 3253 w 7169284"/>
              <a:gd name="connsiteY15" fmla="*/ 3392550 h 3700534"/>
              <a:gd name="connsiteX16" fmla="*/ 12729 w 7169284"/>
              <a:gd name="connsiteY16" fmla="*/ 3438925 h 3700534"/>
              <a:gd name="connsiteX17" fmla="*/ 28003 w 7169284"/>
              <a:gd name="connsiteY17" fmla="*/ 3482898 h 3700534"/>
              <a:gd name="connsiteX18" fmla="*/ 48651 w 7169284"/>
              <a:gd name="connsiteY18" fmla="*/ 3524046 h 3700534"/>
              <a:gd name="connsiteX19" fmla="*/ 74249 w 7169284"/>
              <a:gd name="connsiteY19" fmla="*/ 3561943 h 3700534"/>
              <a:gd name="connsiteX20" fmla="*/ 104371 w 7169284"/>
              <a:gd name="connsiteY20" fmla="*/ 3596164 h 3700534"/>
              <a:gd name="connsiteX21" fmla="*/ 138592 w 7169284"/>
              <a:gd name="connsiteY21" fmla="*/ 3626286 h 3700534"/>
              <a:gd name="connsiteX22" fmla="*/ 176489 w 7169284"/>
              <a:gd name="connsiteY22" fmla="*/ 3651883 h 3700534"/>
              <a:gd name="connsiteX23" fmla="*/ 217637 w 7169284"/>
              <a:gd name="connsiteY23" fmla="*/ 3672531 h 3700534"/>
              <a:gd name="connsiteX24" fmla="*/ 261611 w 7169284"/>
              <a:gd name="connsiteY24" fmla="*/ 3687806 h 3700534"/>
              <a:gd name="connsiteX25" fmla="*/ 307986 w 7169284"/>
              <a:gd name="connsiteY25" fmla="*/ 3697282 h 3700534"/>
              <a:gd name="connsiteX26" fmla="*/ 356337 w 7169284"/>
              <a:gd name="connsiteY26" fmla="*/ 3700535 h 3700534"/>
              <a:gd name="connsiteX27" fmla="*/ 6812950 w 7169284"/>
              <a:gd name="connsiteY27" fmla="*/ 3700535 h 3700534"/>
              <a:gd name="connsiteX28" fmla="*/ 6861301 w 7169284"/>
              <a:gd name="connsiteY28" fmla="*/ 3697282 h 3700534"/>
              <a:gd name="connsiteX29" fmla="*/ 6907675 w 7169284"/>
              <a:gd name="connsiteY29" fmla="*/ 3687806 h 3700534"/>
              <a:gd name="connsiteX30" fmla="*/ 6951648 w 7169284"/>
              <a:gd name="connsiteY30" fmla="*/ 3672531 h 3700534"/>
              <a:gd name="connsiteX31" fmla="*/ 6992795 w 7169284"/>
              <a:gd name="connsiteY31" fmla="*/ 3651883 h 3700534"/>
              <a:gd name="connsiteX32" fmla="*/ 7030692 w 7169284"/>
              <a:gd name="connsiteY32" fmla="*/ 3626286 h 3700534"/>
              <a:gd name="connsiteX33" fmla="*/ 7064914 w 7169284"/>
              <a:gd name="connsiteY33" fmla="*/ 3596164 h 3700534"/>
              <a:gd name="connsiteX34" fmla="*/ 7095036 w 7169284"/>
              <a:gd name="connsiteY34" fmla="*/ 3561943 h 3700534"/>
              <a:gd name="connsiteX35" fmla="*/ 7120633 w 7169284"/>
              <a:gd name="connsiteY35" fmla="*/ 3524046 h 3700534"/>
              <a:gd name="connsiteX36" fmla="*/ 7141281 w 7169284"/>
              <a:gd name="connsiteY36" fmla="*/ 3482898 h 3700534"/>
              <a:gd name="connsiteX37" fmla="*/ 7156556 w 7169284"/>
              <a:gd name="connsiteY37" fmla="*/ 3438925 h 3700534"/>
              <a:gd name="connsiteX38" fmla="*/ 7166032 w 7169284"/>
              <a:gd name="connsiteY38" fmla="*/ 3392550 h 3700534"/>
              <a:gd name="connsiteX39" fmla="*/ 7169285 w 7169284"/>
              <a:gd name="connsiteY39" fmla="*/ 3344198 h 3700534"/>
              <a:gd name="connsiteX40" fmla="*/ 7169285 w 7169284"/>
              <a:gd name="connsiteY40" fmla="*/ 1439151 h 3700534"/>
              <a:gd name="connsiteX41" fmla="*/ 7166032 w 7169284"/>
              <a:gd name="connsiteY41" fmla="*/ 1390800 h 3700534"/>
              <a:gd name="connsiteX42" fmla="*/ 7156556 w 7169284"/>
              <a:gd name="connsiteY42" fmla="*/ 1344425 h 3700534"/>
              <a:gd name="connsiteX43" fmla="*/ 7141281 w 7169284"/>
              <a:gd name="connsiteY43" fmla="*/ 1300451 h 3700534"/>
              <a:gd name="connsiteX44" fmla="*/ 7120633 w 7169284"/>
              <a:gd name="connsiteY44" fmla="*/ 1259303 h 3700534"/>
              <a:gd name="connsiteX45" fmla="*/ 7095036 w 7169284"/>
              <a:gd name="connsiteY45" fmla="*/ 1221406 h 3700534"/>
              <a:gd name="connsiteX46" fmla="*/ 7064914 w 7169284"/>
              <a:gd name="connsiteY46" fmla="*/ 1187185 h 3700534"/>
              <a:gd name="connsiteX47" fmla="*/ 7030692 w 7169284"/>
              <a:gd name="connsiteY47" fmla="*/ 1157063 h 3700534"/>
              <a:gd name="connsiteX48" fmla="*/ 6992795 w 7169284"/>
              <a:gd name="connsiteY48" fmla="*/ 1131465 h 3700534"/>
              <a:gd name="connsiteX49" fmla="*/ 6951648 w 7169284"/>
              <a:gd name="connsiteY49" fmla="*/ 1110817 h 3700534"/>
              <a:gd name="connsiteX50" fmla="*/ 6907675 w 7169284"/>
              <a:gd name="connsiteY50" fmla="*/ 1095543 h 3700534"/>
              <a:gd name="connsiteX51" fmla="*/ 6861301 w 7169284"/>
              <a:gd name="connsiteY51" fmla="*/ 1086067 h 3700534"/>
              <a:gd name="connsiteX52" fmla="*/ 6812950 w 7169284"/>
              <a:gd name="connsiteY52" fmla="*/ 1082814 h 3700534"/>
              <a:gd name="connsiteX0" fmla="*/ 2092563 w 7169284"/>
              <a:gd name="connsiteY0" fmla="*/ 0 h 3700534"/>
              <a:gd name="connsiteX1" fmla="*/ 2348194 w 7169284"/>
              <a:gd name="connsiteY1" fmla="*/ 1099560 h 3700534"/>
              <a:gd name="connsiteX2" fmla="*/ 2993816 w 7169284"/>
              <a:gd name="connsiteY2" fmla="*/ 1099560 h 3700534"/>
              <a:gd name="connsiteX3" fmla="*/ 2092563 w 7169284"/>
              <a:gd name="connsiteY3" fmla="*/ 0 h 3700534"/>
              <a:gd name="connsiteX0" fmla="*/ 6812950 w 7169286"/>
              <a:gd name="connsiteY0" fmla="*/ 1220972 h 3838694"/>
              <a:gd name="connsiteX1" fmla="*/ 356337 w 7169286"/>
              <a:gd name="connsiteY1" fmla="*/ 1220972 h 3838694"/>
              <a:gd name="connsiteX2" fmla="*/ 307986 w 7169286"/>
              <a:gd name="connsiteY2" fmla="*/ 1224225 h 3838694"/>
              <a:gd name="connsiteX3" fmla="*/ 261611 w 7169286"/>
              <a:gd name="connsiteY3" fmla="*/ 1233701 h 3838694"/>
              <a:gd name="connsiteX4" fmla="*/ 217637 w 7169286"/>
              <a:gd name="connsiteY4" fmla="*/ 1248975 h 3838694"/>
              <a:gd name="connsiteX5" fmla="*/ 176489 w 7169286"/>
              <a:gd name="connsiteY5" fmla="*/ 1269623 h 3838694"/>
              <a:gd name="connsiteX6" fmla="*/ 138592 w 7169286"/>
              <a:gd name="connsiteY6" fmla="*/ 1295221 h 3838694"/>
              <a:gd name="connsiteX7" fmla="*/ 104371 w 7169286"/>
              <a:gd name="connsiteY7" fmla="*/ 1325343 h 3838694"/>
              <a:gd name="connsiteX8" fmla="*/ 74249 w 7169286"/>
              <a:gd name="connsiteY8" fmla="*/ 1359564 h 3838694"/>
              <a:gd name="connsiteX9" fmla="*/ 48651 w 7169286"/>
              <a:gd name="connsiteY9" fmla="*/ 1397461 h 3838694"/>
              <a:gd name="connsiteX10" fmla="*/ 28003 w 7169286"/>
              <a:gd name="connsiteY10" fmla="*/ 1438609 h 3838694"/>
              <a:gd name="connsiteX11" fmla="*/ 12729 w 7169286"/>
              <a:gd name="connsiteY11" fmla="*/ 1482583 h 3838694"/>
              <a:gd name="connsiteX12" fmla="*/ 3253 w 7169286"/>
              <a:gd name="connsiteY12" fmla="*/ 1528958 h 3838694"/>
              <a:gd name="connsiteX13" fmla="*/ 0 w 7169286"/>
              <a:gd name="connsiteY13" fmla="*/ 1577309 h 3838694"/>
              <a:gd name="connsiteX14" fmla="*/ 0 w 7169286"/>
              <a:gd name="connsiteY14" fmla="*/ 3482356 h 3838694"/>
              <a:gd name="connsiteX15" fmla="*/ 3253 w 7169286"/>
              <a:gd name="connsiteY15" fmla="*/ 3530708 h 3838694"/>
              <a:gd name="connsiteX16" fmla="*/ 12729 w 7169286"/>
              <a:gd name="connsiteY16" fmla="*/ 3577083 h 3838694"/>
              <a:gd name="connsiteX17" fmla="*/ 28003 w 7169286"/>
              <a:gd name="connsiteY17" fmla="*/ 3621056 h 3838694"/>
              <a:gd name="connsiteX18" fmla="*/ 48651 w 7169286"/>
              <a:gd name="connsiteY18" fmla="*/ 3662204 h 3838694"/>
              <a:gd name="connsiteX19" fmla="*/ 74249 w 7169286"/>
              <a:gd name="connsiteY19" fmla="*/ 3700101 h 3838694"/>
              <a:gd name="connsiteX20" fmla="*/ 104371 w 7169286"/>
              <a:gd name="connsiteY20" fmla="*/ 3734322 h 3838694"/>
              <a:gd name="connsiteX21" fmla="*/ 138592 w 7169286"/>
              <a:gd name="connsiteY21" fmla="*/ 3764444 h 3838694"/>
              <a:gd name="connsiteX22" fmla="*/ 176489 w 7169286"/>
              <a:gd name="connsiteY22" fmla="*/ 3790041 h 3838694"/>
              <a:gd name="connsiteX23" fmla="*/ 217637 w 7169286"/>
              <a:gd name="connsiteY23" fmla="*/ 3810689 h 3838694"/>
              <a:gd name="connsiteX24" fmla="*/ 261611 w 7169286"/>
              <a:gd name="connsiteY24" fmla="*/ 3825964 h 3838694"/>
              <a:gd name="connsiteX25" fmla="*/ 307986 w 7169286"/>
              <a:gd name="connsiteY25" fmla="*/ 3835440 h 3838694"/>
              <a:gd name="connsiteX26" fmla="*/ 356337 w 7169286"/>
              <a:gd name="connsiteY26" fmla="*/ 3838693 h 3838694"/>
              <a:gd name="connsiteX27" fmla="*/ 6812950 w 7169286"/>
              <a:gd name="connsiteY27" fmla="*/ 3838693 h 3838694"/>
              <a:gd name="connsiteX28" fmla="*/ 6861301 w 7169286"/>
              <a:gd name="connsiteY28" fmla="*/ 3835440 h 3838694"/>
              <a:gd name="connsiteX29" fmla="*/ 6907675 w 7169286"/>
              <a:gd name="connsiteY29" fmla="*/ 3825964 h 3838694"/>
              <a:gd name="connsiteX30" fmla="*/ 6951648 w 7169286"/>
              <a:gd name="connsiteY30" fmla="*/ 3810689 h 3838694"/>
              <a:gd name="connsiteX31" fmla="*/ 6992795 w 7169286"/>
              <a:gd name="connsiteY31" fmla="*/ 3790041 h 3838694"/>
              <a:gd name="connsiteX32" fmla="*/ 7030692 w 7169286"/>
              <a:gd name="connsiteY32" fmla="*/ 3764444 h 3838694"/>
              <a:gd name="connsiteX33" fmla="*/ 7064914 w 7169286"/>
              <a:gd name="connsiteY33" fmla="*/ 3734322 h 3838694"/>
              <a:gd name="connsiteX34" fmla="*/ 7095036 w 7169286"/>
              <a:gd name="connsiteY34" fmla="*/ 3700101 h 3838694"/>
              <a:gd name="connsiteX35" fmla="*/ 7120633 w 7169286"/>
              <a:gd name="connsiteY35" fmla="*/ 3662204 h 3838694"/>
              <a:gd name="connsiteX36" fmla="*/ 7141281 w 7169286"/>
              <a:gd name="connsiteY36" fmla="*/ 3621056 h 3838694"/>
              <a:gd name="connsiteX37" fmla="*/ 7156556 w 7169286"/>
              <a:gd name="connsiteY37" fmla="*/ 3577083 h 3838694"/>
              <a:gd name="connsiteX38" fmla="*/ 7166032 w 7169286"/>
              <a:gd name="connsiteY38" fmla="*/ 3530708 h 3838694"/>
              <a:gd name="connsiteX39" fmla="*/ 7169285 w 7169286"/>
              <a:gd name="connsiteY39" fmla="*/ 3482356 h 3838694"/>
              <a:gd name="connsiteX40" fmla="*/ 7169285 w 7169286"/>
              <a:gd name="connsiteY40" fmla="*/ 1577309 h 3838694"/>
              <a:gd name="connsiteX41" fmla="*/ 7166032 w 7169286"/>
              <a:gd name="connsiteY41" fmla="*/ 1528958 h 3838694"/>
              <a:gd name="connsiteX42" fmla="*/ 7156556 w 7169286"/>
              <a:gd name="connsiteY42" fmla="*/ 1482583 h 3838694"/>
              <a:gd name="connsiteX43" fmla="*/ 7141281 w 7169286"/>
              <a:gd name="connsiteY43" fmla="*/ 1438609 h 3838694"/>
              <a:gd name="connsiteX44" fmla="*/ 7120633 w 7169286"/>
              <a:gd name="connsiteY44" fmla="*/ 1397461 h 3838694"/>
              <a:gd name="connsiteX45" fmla="*/ 7095036 w 7169286"/>
              <a:gd name="connsiteY45" fmla="*/ 1359564 h 3838694"/>
              <a:gd name="connsiteX46" fmla="*/ 7064914 w 7169286"/>
              <a:gd name="connsiteY46" fmla="*/ 1325343 h 3838694"/>
              <a:gd name="connsiteX47" fmla="*/ 7030692 w 7169286"/>
              <a:gd name="connsiteY47" fmla="*/ 1295221 h 3838694"/>
              <a:gd name="connsiteX48" fmla="*/ 6992795 w 7169286"/>
              <a:gd name="connsiteY48" fmla="*/ 1269623 h 3838694"/>
              <a:gd name="connsiteX49" fmla="*/ 6951648 w 7169286"/>
              <a:gd name="connsiteY49" fmla="*/ 1248975 h 3838694"/>
              <a:gd name="connsiteX50" fmla="*/ 6907675 w 7169286"/>
              <a:gd name="connsiteY50" fmla="*/ 1233701 h 3838694"/>
              <a:gd name="connsiteX51" fmla="*/ 6861301 w 7169286"/>
              <a:gd name="connsiteY51" fmla="*/ 1224225 h 3838694"/>
              <a:gd name="connsiteX52" fmla="*/ 6812950 w 7169286"/>
              <a:gd name="connsiteY52" fmla="*/ 1220972 h 3838694"/>
              <a:gd name="connsiteX0" fmla="*/ 997315 w 7169286"/>
              <a:gd name="connsiteY0" fmla="*/ 0 h 3838694"/>
              <a:gd name="connsiteX1" fmla="*/ 2348194 w 7169286"/>
              <a:gd name="connsiteY1" fmla="*/ 1237718 h 3838694"/>
              <a:gd name="connsiteX2" fmla="*/ 2993816 w 7169286"/>
              <a:gd name="connsiteY2" fmla="*/ 1237718 h 3838694"/>
              <a:gd name="connsiteX3" fmla="*/ 997315 w 7169286"/>
              <a:gd name="connsiteY3" fmla="*/ 0 h 3838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69286" h="3838694" extrusionOk="0">
                <a:moveTo>
                  <a:pt x="6812950" y="1220972"/>
                </a:moveTo>
                <a:lnTo>
                  <a:pt x="356337" y="1220972"/>
                </a:lnTo>
                <a:lnTo>
                  <a:pt x="307986" y="1224225"/>
                </a:lnTo>
                <a:lnTo>
                  <a:pt x="261611" y="1233701"/>
                </a:lnTo>
                <a:lnTo>
                  <a:pt x="217637" y="1248975"/>
                </a:lnTo>
                <a:lnTo>
                  <a:pt x="176489" y="1269623"/>
                </a:lnTo>
                <a:lnTo>
                  <a:pt x="138592" y="1295221"/>
                </a:lnTo>
                <a:lnTo>
                  <a:pt x="104371" y="1325343"/>
                </a:lnTo>
                <a:lnTo>
                  <a:pt x="74249" y="1359564"/>
                </a:lnTo>
                <a:lnTo>
                  <a:pt x="48651" y="1397461"/>
                </a:lnTo>
                <a:lnTo>
                  <a:pt x="28003" y="1438609"/>
                </a:lnTo>
                <a:lnTo>
                  <a:pt x="12729" y="1482583"/>
                </a:lnTo>
                <a:lnTo>
                  <a:pt x="3253" y="1528958"/>
                </a:lnTo>
                <a:lnTo>
                  <a:pt x="0" y="1577309"/>
                </a:lnTo>
                <a:lnTo>
                  <a:pt x="0" y="3482356"/>
                </a:lnTo>
                <a:lnTo>
                  <a:pt x="3253" y="3530708"/>
                </a:lnTo>
                <a:lnTo>
                  <a:pt x="12729" y="3577083"/>
                </a:lnTo>
                <a:lnTo>
                  <a:pt x="28003" y="3621056"/>
                </a:lnTo>
                <a:lnTo>
                  <a:pt x="48651" y="3662204"/>
                </a:lnTo>
                <a:lnTo>
                  <a:pt x="74249" y="3700101"/>
                </a:lnTo>
                <a:lnTo>
                  <a:pt x="104371" y="3734322"/>
                </a:lnTo>
                <a:lnTo>
                  <a:pt x="138592" y="3764444"/>
                </a:lnTo>
                <a:lnTo>
                  <a:pt x="176489" y="3790041"/>
                </a:lnTo>
                <a:lnTo>
                  <a:pt x="217637" y="3810689"/>
                </a:lnTo>
                <a:lnTo>
                  <a:pt x="261611" y="3825964"/>
                </a:lnTo>
                <a:lnTo>
                  <a:pt x="307986" y="3835440"/>
                </a:lnTo>
                <a:lnTo>
                  <a:pt x="356337" y="3838693"/>
                </a:lnTo>
                <a:lnTo>
                  <a:pt x="6812950" y="3838693"/>
                </a:lnTo>
                <a:lnTo>
                  <a:pt x="6861301" y="3835440"/>
                </a:lnTo>
                <a:lnTo>
                  <a:pt x="6907675" y="3825964"/>
                </a:lnTo>
                <a:lnTo>
                  <a:pt x="6951648" y="3810689"/>
                </a:lnTo>
                <a:lnTo>
                  <a:pt x="6992795" y="3790041"/>
                </a:lnTo>
                <a:lnTo>
                  <a:pt x="7030692" y="3764444"/>
                </a:lnTo>
                <a:lnTo>
                  <a:pt x="7064914" y="3734322"/>
                </a:lnTo>
                <a:lnTo>
                  <a:pt x="7095036" y="3700101"/>
                </a:lnTo>
                <a:lnTo>
                  <a:pt x="7120633" y="3662204"/>
                </a:lnTo>
                <a:lnTo>
                  <a:pt x="7141281" y="3621056"/>
                </a:lnTo>
                <a:lnTo>
                  <a:pt x="7156556" y="3577083"/>
                </a:lnTo>
                <a:lnTo>
                  <a:pt x="7166032" y="3530708"/>
                </a:lnTo>
                <a:lnTo>
                  <a:pt x="7169285" y="3482356"/>
                </a:lnTo>
                <a:lnTo>
                  <a:pt x="7169285" y="1577309"/>
                </a:lnTo>
                <a:lnTo>
                  <a:pt x="7166032" y="1528958"/>
                </a:lnTo>
                <a:lnTo>
                  <a:pt x="7156556" y="1482583"/>
                </a:lnTo>
                <a:lnTo>
                  <a:pt x="7141281" y="1438609"/>
                </a:lnTo>
                <a:lnTo>
                  <a:pt x="7120633" y="1397461"/>
                </a:lnTo>
                <a:lnTo>
                  <a:pt x="7095036" y="1359564"/>
                </a:lnTo>
                <a:lnTo>
                  <a:pt x="7064914" y="1325343"/>
                </a:lnTo>
                <a:lnTo>
                  <a:pt x="7030692" y="1295221"/>
                </a:lnTo>
                <a:lnTo>
                  <a:pt x="6992795" y="1269623"/>
                </a:lnTo>
                <a:lnTo>
                  <a:pt x="6951648" y="1248975"/>
                </a:lnTo>
                <a:lnTo>
                  <a:pt x="6907675" y="1233701"/>
                </a:lnTo>
                <a:lnTo>
                  <a:pt x="6861301" y="1224225"/>
                </a:lnTo>
                <a:lnTo>
                  <a:pt x="6812950" y="1220972"/>
                </a:lnTo>
                <a:close/>
              </a:path>
              <a:path w="7169286" h="3838694" extrusionOk="0">
                <a:moveTo>
                  <a:pt x="997315" y="0"/>
                </a:moveTo>
                <a:lnTo>
                  <a:pt x="2348194" y="1237718"/>
                </a:lnTo>
                <a:lnTo>
                  <a:pt x="2993816" y="1237718"/>
                </a:lnTo>
                <a:lnTo>
                  <a:pt x="997315" y="0"/>
                </a:lnTo>
                <a:close/>
              </a:path>
            </a:pathLst>
          </a:custGeom>
          <a:solidFill>
            <a:srgbClr val="D3908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2" name="Google Shape;173;p20"/>
          <p:cNvSpPr txBox="1"/>
          <p:nvPr/>
        </p:nvSpPr>
        <p:spPr>
          <a:xfrm>
            <a:off x="9333318" y="4426675"/>
            <a:ext cx="1658532" cy="1146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ctr" anchorCtr="0">
            <a:noAutofit/>
          </a:bodyPr>
          <a:lstStyle/>
          <a:p>
            <a:pPr algn="ctr">
              <a:lnSpc>
                <a:spcPct val="116753"/>
              </a:lnSpc>
            </a:pPr>
            <a:r>
              <a:rPr lang="en-US" sz="2800" b="1" dirty="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Value or function</a:t>
            </a:r>
            <a:endParaRPr sz="2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66079" y="781067"/>
            <a:ext cx="2875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+mj-lt"/>
                <a:sym typeface="Calibri"/>
              </a:rPr>
              <a:t>summarize</a:t>
            </a:r>
            <a:r>
              <a:rPr lang="en-US" sz="5400" dirty="0">
                <a:latin typeface="Calibri"/>
                <a:sym typeface="Calibri"/>
              </a:rPr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350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31;p17"/>
          <p:cNvSpPr/>
          <p:nvPr/>
        </p:nvSpPr>
        <p:spPr>
          <a:xfrm>
            <a:off x="1072055" y="2280929"/>
            <a:ext cx="10762593" cy="1821891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 dirty="0"/>
          </a:p>
        </p:txBody>
      </p:sp>
      <p:sp>
        <p:nvSpPr>
          <p:cNvPr id="296" name="Google Shape;296;p32"/>
          <p:cNvSpPr txBox="1"/>
          <p:nvPr/>
        </p:nvSpPr>
        <p:spPr>
          <a:xfrm>
            <a:off x="1072055" y="1747595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indent="-457200">
              <a:buFont typeface="Arial" charset="0"/>
              <a:buChar char="•"/>
            </a:pPr>
            <a:r>
              <a:rPr lang="en-US" sz="2800" dirty="0">
                <a:latin typeface="Calibri"/>
                <a:ea typeface="Calibri"/>
                <a:cs typeface="Calibri"/>
                <a:sym typeface="Calibri"/>
              </a:rPr>
              <a:t>Make summaries of your data</a:t>
            </a: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0695915"/>
              </p:ext>
            </p:extLst>
          </p:nvPr>
        </p:nvGraphicFramePr>
        <p:xfrm>
          <a:off x="1900244" y="4358675"/>
          <a:ext cx="3736808" cy="2287415"/>
        </p:xfrm>
        <a:graphic>
          <a:graphicData uri="http://schemas.openxmlformats.org/drawingml/2006/table">
            <a:tbl>
              <a:tblPr firstRow="1" bandRow="1"/>
              <a:tblGrid>
                <a:gridCol w="15056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312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 err="1">
                          <a:solidFill>
                            <a:schemeClr val="lt1"/>
                          </a:solidFill>
                        </a:rPr>
                        <a:t>order_id</a:t>
                      </a:r>
                      <a:endParaRPr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 err="1">
                          <a:solidFill>
                            <a:schemeClr val="lt1"/>
                          </a:solidFill>
                        </a:rPr>
                        <a:t>patient_id</a:t>
                      </a:r>
                      <a:endParaRPr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/>
                        <a:t>19766</a:t>
                      </a:r>
                      <a:endParaRPr sz="20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511388</a:t>
                      </a:r>
                      <a:endParaRPr sz="2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/>
                        <a:t>88444</a:t>
                      </a:r>
                      <a:endParaRPr sz="20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511388</a:t>
                      </a:r>
                      <a:endParaRPr sz="2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368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/>
                        <a:t>40477</a:t>
                      </a:r>
                      <a:endParaRPr sz="20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508061</a:t>
                      </a:r>
                      <a:endParaRPr sz="2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/>
                        <a:t>97641</a:t>
                      </a:r>
                      <a:endParaRPr sz="2000" dirty="0"/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508061</a:t>
                      </a:r>
                      <a:endParaRPr sz="2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" name="Google Shape;387;p40"/>
          <p:cNvSpPr/>
          <p:nvPr/>
        </p:nvSpPr>
        <p:spPr>
          <a:xfrm>
            <a:off x="5929312" y="4688886"/>
            <a:ext cx="333375" cy="231922"/>
          </a:xfrm>
          <a:custGeom>
            <a:avLst/>
            <a:gdLst/>
            <a:ahLst/>
            <a:cxnLst/>
            <a:rect l="l" t="t" r="r" b="b"/>
            <a:pathLst>
              <a:path w="622300" h="382270" extrusionOk="0">
                <a:moveTo>
                  <a:pt x="357634" y="0"/>
                </a:moveTo>
                <a:lnTo>
                  <a:pt x="357634" y="133825"/>
                </a:lnTo>
                <a:lnTo>
                  <a:pt x="0" y="133825"/>
                </a:lnTo>
                <a:lnTo>
                  <a:pt x="0" y="247816"/>
                </a:lnTo>
                <a:lnTo>
                  <a:pt x="357634" y="247816"/>
                </a:lnTo>
                <a:lnTo>
                  <a:pt x="357634" y="381642"/>
                </a:lnTo>
                <a:lnTo>
                  <a:pt x="622084" y="190821"/>
                </a:lnTo>
                <a:lnTo>
                  <a:pt x="357634" y="0"/>
                </a:lnTo>
                <a:close/>
              </a:path>
            </a:pathLst>
          </a:custGeom>
          <a:solidFill>
            <a:srgbClr val="53585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4" name="Rounded Rectangular Callout 2"/>
          <p:cNvSpPr/>
          <p:nvPr/>
        </p:nvSpPr>
        <p:spPr>
          <a:xfrm rot="10800000" flipH="1">
            <a:off x="6865339" y="1382747"/>
            <a:ext cx="2878268" cy="2239347"/>
          </a:xfrm>
          <a:custGeom>
            <a:avLst/>
            <a:gdLst>
              <a:gd name="connsiteX0" fmla="*/ 0 w 2928396"/>
              <a:gd name="connsiteY0" fmla="*/ 285509 h 1713022"/>
              <a:gd name="connsiteX1" fmla="*/ 285509 w 2928396"/>
              <a:gd name="connsiteY1" fmla="*/ 0 h 1713022"/>
              <a:gd name="connsiteX2" fmla="*/ 488066 w 2928396"/>
              <a:gd name="connsiteY2" fmla="*/ 0 h 1713022"/>
              <a:gd name="connsiteX3" fmla="*/ 1050884 w 2928396"/>
              <a:gd name="connsiteY3" fmla="*/ -839192 h 1713022"/>
              <a:gd name="connsiteX4" fmla="*/ 1220165 w 2928396"/>
              <a:gd name="connsiteY4" fmla="*/ 0 h 1713022"/>
              <a:gd name="connsiteX5" fmla="*/ 2642887 w 2928396"/>
              <a:gd name="connsiteY5" fmla="*/ 0 h 1713022"/>
              <a:gd name="connsiteX6" fmla="*/ 2928396 w 2928396"/>
              <a:gd name="connsiteY6" fmla="*/ 285509 h 1713022"/>
              <a:gd name="connsiteX7" fmla="*/ 2928396 w 2928396"/>
              <a:gd name="connsiteY7" fmla="*/ 285504 h 1713022"/>
              <a:gd name="connsiteX8" fmla="*/ 2928396 w 2928396"/>
              <a:gd name="connsiteY8" fmla="*/ 285504 h 1713022"/>
              <a:gd name="connsiteX9" fmla="*/ 2928396 w 2928396"/>
              <a:gd name="connsiteY9" fmla="*/ 713759 h 1713022"/>
              <a:gd name="connsiteX10" fmla="*/ 2928396 w 2928396"/>
              <a:gd name="connsiteY10" fmla="*/ 1427513 h 1713022"/>
              <a:gd name="connsiteX11" fmla="*/ 2642887 w 2928396"/>
              <a:gd name="connsiteY11" fmla="*/ 1713022 h 1713022"/>
              <a:gd name="connsiteX12" fmla="*/ 1220165 w 2928396"/>
              <a:gd name="connsiteY12" fmla="*/ 1713022 h 1713022"/>
              <a:gd name="connsiteX13" fmla="*/ 488066 w 2928396"/>
              <a:gd name="connsiteY13" fmla="*/ 1713022 h 1713022"/>
              <a:gd name="connsiteX14" fmla="*/ 488066 w 2928396"/>
              <a:gd name="connsiteY14" fmla="*/ 1713022 h 1713022"/>
              <a:gd name="connsiteX15" fmla="*/ 285509 w 2928396"/>
              <a:gd name="connsiteY15" fmla="*/ 1713022 h 1713022"/>
              <a:gd name="connsiteX16" fmla="*/ 0 w 2928396"/>
              <a:gd name="connsiteY16" fmla="*/ 1427513 h 1713022"/>
              <a:gd name="connsiteX17" fmla="*/ 0 w 2928396"/>
              <a:gd name="connsiteY17" fmla="*/ 713759 h 1713022"/>
              <a:gd name="connsiteX18" fmla="*/ 0 w 2928396"/>
              <a:gd name="connsiteY18" fmla="*/ 285504 h 1713022"/>
              <a:gd name="connsiteX19" fmla="*/ 0 w 2928396"/>
              <a:gd name="connsiteY19" fmla="*/ 285504 h 1713022"/>
              <a:gd name="connsiteX20" fmla="*/ 0 w 2928396"/>
              <a:gd name="connsiteY20" fmla="*/ 285509 h 1713022"/>
              <a:gd name="connsiteX0" fmla="*/ 0 w 2928396"/>
              <a:gd name="connsiteY0" fmla="*/ 1124701 h 2552214"/>
              <a:gd name="connsiteX1" fmla="*/ 285509 w 2928396"/>
              <a:gd name="connsiteY1" fmla="*/ 839192 h 2552214"/>
              <a:gd name="connsiteX2" fmla="*/ 904754 w 2928396"/>
              <a:gd name="connsiteY2" fmla="*/ 862342 h 2552214"/>
              <a:gd name="connsiteX3" fmla="*/ 1050884 w 2928396"/>
              <a:gd name="connsiteY3" fmla="*/ 0 h 2552214"/>
              <a:gd name="connsiteX4" fmla="*/ 1220165 w 2928396"/>
              <a:gd name="connsiteY4" fmla="*/ 839192 h 2552214"/>
              <a:gd name="connsiteX5" fmla="*/ 2642887 w 2928396"/>
              <a:gd name="connsiteY5" fmla="*/ 839192 h 2552214"/>
              <a:gd name="connsiteX6" fmla="*/ 2928396 w 2928396"/>
              <a:gd name="connsiteY6" fmla="*/ 1124701 h 2552214"/>
              <a:gd name="connsiteX7" fmla="*/ 2928396 w 2928396"/>
              <a:gd name="connsiteY7" fmla="*/ 1124696 h 2552214"/>
              <a:gd name="connsiteX8" fmla="*/ 2928396 w 2928396"/>
              <a:gd name="connsiteY8" fmla="*/ 1124696 h 2552214"/>
              <a:gd name="connsiteX9" fmla="*/ 2928396 w 2928396"/>
              <a:gd name="connsiteY9" fmla="*/ 1552951 h 2552214"/>
              <a:gd name="connsiteX10" fmla="*/ 2928396 w 2928396"/>
              <a:gd name="connsiteY10" fmla="*/ 2266705 h 2552214"/>
              <a:gd name="connsiteX11" fmla="*/ 2642887 w 2928396"/>
              <a:gd name="connsiteY11" fmla="*/ 2552214 h 2552214"/>
              <a:gd name="connsiteX12" fmla="*/ 1220165 w 2928396"/>
              <a:gd name="connsiteY12" fmla="*/ 2552214 h 2552214"/>
              <a:gd name="connsiteX13" fmla="*/ 488066 w 2928396"/>
              <a:gd name="connsiteY13" fmla="*/ 2552214 h 2552214"/>
              <a:gd name="connsiteX14" fmla="*/ 488066 w 2928396"/>
              <a:gd name="connsiteY14" fmla="*/ 2552214 h 2552214"/>
              <a:gd name="connsiteX15" fmla="*/ 285509 w 2928396"/>
              <a:gd name="connsiteY15" fmla="*/ 2552214 h 2552214"/>
              <a:gd name="connsiteX16" fmla="*/ 0 w 2928396"/>
              <a:gd name="connsiteY16" fmla="*/ 2266705 h 2552214"/>
              <a:gd name="connsiteX17" fmla="*/ 0 w 2928396"/>
              <a:gd name="connsiteY17" fmla="*/ 1552951 h 2552214"/>
              <a:gd name="connsiteX18" fmla="*/ 0 w 2928396"/>
              <a:gd name="connsiteY18" fmla="*/ 1124696 h 2552214"/>
              <a:gd name="connsiteX19" fmla="*/ 0 w 2928396"/>
              <a:gd name="connsiteY19" fmla="*/ 1124696 h 2552214"/>
              <a:gd name="connsiteX20" fmla="*/ 0 w 2928396"/>
              <a:gd name="connsiteY20" fmla="*/ 1124701 h 2552214"/>
              <a:gd name="connsiteX0" fmla="*/ 0 w 2928396"/>
              <a:gd name="connsiteY0" fmla="*/ 1439077 h 2866590"/>
              <a:gd name="connsiteX1" fmla="*/ 285509 w 2928396"/>
              <a:gd name="connsiteY1" fmla="*/ 1153568 h 2866590"/>
              <a:gd name="connsiteX2" fmla="*/ 904754 w 2928396"/>
              <a:gd name="connsiteY2" fmla="*/ 1176718 h 2866590"/>
              <a:gd name="connsiteX3" fmla="*/ 493059 w 2928396"/>
              <a:gd name="connsiteY3" fmla="*/ 0 h 2866590"/>
              <a:gd name="connsiteX4" fmla="*/ 1220165 w 2928396"/>
              <a:gd name="connsiteY4" fmla="*/ 1153568 h 2866590"/>
              <a:gd name="connsiteX5" fmla="*/ 2642887 w 2928396"/>
              <a:gd name="connsiteY5" fmla="*/ 1153568 h 2866590"/>
              <a:gd name="connsiteX6" fmla="*/ 2928396 w 2928396"/>
              <a:gd name="connsiteY6" fmla="*/ 1439077 h 2866590"/>
              <a:gd name="connsiteX7" fmla="*/ 2928396 w 2928396"/>
              <a:gd name="connsiteY7" fmla="*/ 1439072 h 2866590"/>
              <a:gd name="connsiteX8" fmla="*/ 2928396 w 2928396"/>
              <a:gd name="connsiteY8" fmla="*/ 1439072 h 2866590"/>
              <a:gd name="connsiteX9" fmla="*/ 2928396 w 2928396"/>
              <a:gd name="connsiteY9" fmla="*/ 1867327 h 2866590"/>
              <a:gd name="connsiteX10" fmla="*/ 2928396 w 2928396"/>
              <a:gd name="connsiteY10" fmla="*/ 2581081 h 2866590"/>
              <a:gd name="connsiteX11" fmla="*/ 2642887 w 2928396"/>
              <a:gd name="connsiteY11" fmla="*/ 2866590 h 2866590"/>
              <a:gd name="connsiteX12" fmla="*/ 1220165 w 2928396"/>
              <a:gd name="connsiteY12" fmla="*/ 2866590 h 2866590"/>
              <a:gd name="connsiteX13" fmla="*/ 488066 w 2928396"/>
              <a:gd name="connsiteY13" fmla="*/ 2866590 h 2866590"/>
              <a:gd name="connsiteX14" fmla="*/ 488066 w 2928396"/>
              <a:gd name="connsiteY14" fmla="*/ 2866590 h 2866590"/>
              <a:gd name="connsiteX15" fmla="*/ 285509 w 2928396"/>
              <a:gd name="connsiteY15" fmla="*/ 2866590 h 2866590"/>
              <a:gd name="connsiteX16" fmla="*/ 0 w 2928396"/>
              <a:gd name="connsiteY16" fmla="*/ 2581081 h 2866590"/>
              <a:gd name="connsiteX17" fmla="*/ 0 w 2928396"/>
              <a:gd name="connsiteY17" fmla="*/ 1867327 h 2866590"/>
              <a:gd name="connsiteX18" fmla="*/ 0 w 2928396"/>
              <a:gd name="connsiteY18" fmla="*/ 1439072 h 2866590"/>
              <a:gd name="connsiteX19" fmla="*/ 0 w 2928396"/>
              <a:gd name="connsiteY19" fmla="*/ 1439072 h 2866590"/>
              <a:gd name="connsiteX20" fmla="*/ 0 w 2928396"/>
              <a:gd name="connsiteY20" fmla="*/ 1439077 h 2866590"/>
              <a:gd name="connsiteX0" fmla="*/ 0 w 2928396"/>
              <a:gd name="connsiteY0" fmla="*/ 1770737 h 3198250"/>
              <a:gd name="connsiteX1" fmla="*/ 285509 w 2928396"/>
              <a:gd name="connsiteY1" fmla="*/ 1485228 h 3198250"/>
              <a:gd name="connsiteX2" fmla="*/ 904754 w 2928396"/>
              <a:gd name="connsiteY2" fmla="*/ 1508378 h 3198250"/>
              <a:gd name="connsiteX3" fmla="*/ 521125 w 2928396"/>
              <a:gd name="connsiteY3" fmla="*/ 0 h 3198250"/>
              <a:gd name="connsiteX4" fmla="*/ 1220165 w 2928396"/>
              <a:gd name="connsiteY4" fmla="*/ 1485228 h 3198250"/>
              <a:gd name="connsiteX5" fmla="*/ 2642887 w 2928396"/>
              <a:gd name="connsiteY5" fmla="*/ 1485228 h 3198250"/>
              <a:gd name="connsiteX6" fmla="*/ 2928396 w 2928396"/>
              <a:gd name="connsiteY6" fmla="*/ 1770737 h 3198250"/>
              <a:gd name="connsiteX7" fmla="*/ 2928396 w 2928396"/>
              <a:gd name="connsiteY7" fmla="*/ 1770732 h 3198250"/>
              <a:gd name="connsiteX8" fmla="*/ 2928396 w 2928396"/>
              <a:gd name="connsiteY8" fmla="*/ 1770732 h 3198250"/>
              <a:gd name="connsiteX9" fmla="*/ 2928396 w 2928396"/>
              <a:gd name="connsiteY9" fmla="*/ 2198987 h 3198250"/>
              <a:gd name="connsiteX10" fmla="*/ 2928396 w 2928396"/>
              <a:gd name="connsiteY10" fmla="*/ 2912741 h 3198250"/>
              <a:gd name="connsiteX11" fmla="*/ 2642887 w 2928396"/>
              <a:gd name="connsiteY11" fmla="*/ 3198250 h 3198250"/>
              <a:gd name="connsiteX12" fmla="*/ 1220165 w 2928396"/>
              <a:gd name="connsiteY12" fmla="*/ 3198250 h 3198250"/>
              <a:gd name="connsiteX13" fmla="*/ 488066 w 2928396"/>
              <a:gd name="connsiteY13" fmla="*/ 3198250 h 3198250"/>
              <a:gd name="connsiteX14" fmla="*/ 488066 w 2928396"/>
              <a:gd name="connsiteY14" fmla="*/ 3198250 h 3198250"/>
              <a:gd name="connsiteX15" fmla="*/ 285509 w 2928396"/>
              <a:gd name="connsiteY15" fmla="*/ 3198250 h 3198250"/>
              <a:gd name="connsiteX16" fmla="*/ 0 w 2928396"/>
              <a:gd name="connsiteY16" fmla="*/ 2912741 h 3198250"/>
              <a:gd name="connsiteX17" fmla="*/ 0 w 2928396"/>
              <a:gd name="connsiteY17" fmla="*/ 2198987 h 3198250"/>
              <a:gd name="connsiteX18" fmla="*/ 0 w 2928396"/>
              <a:gd name="connsiteY18" fmla="*/ 1770732 h 3198250"/>
              <a:gd name="connsiteX19" fmla="*/ 0 w 2928396"/>
              <a:gd name="connsiteY19" fmla="*/ 1770732 h 3198250"/>
              <a:gd name="connsiteX20" fmla="*/ 0 w 2928396"/>
              <a:gd name="connsiteY20" fmla="*/ 1770737 h 3198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28396" h="3198250">
                <a:moveTo>
                  <a:pt x="0" y="1770737"/>
                </a:moveTo>
                <a:cubicBezTo>
                  <a:pt x="0" y="1613055"/>
                  <a:pt x="127827" y="1485228"/>
                  <a:pt x="285509" y="1485228"/>
                </a:cubicBezTo>
                <a:lnTo>
                  <a:pt x="904754" y="1508378"/>
                </a:lnTo>
                <a:lnTo>
                  <a:pt x="521125" y="0"/>
                </a:lnTo>
                <a:lnTo>
                  <a:pt x="1220165" y="1485228"/>
                </a:lnTo>
                <a:lnTo>
                  <a:pt x="2642887" y="1485228"/>
                </a:lnTo>
                <a:cubicBezTo>
                  <a:pt x="2800569" y="1485228"/>
                  <a:pt x="2928396" y="1613055"/>
                  <a:pt x="2928396" y="1770737"/>
                </a:cubicBezTo>
                <a:lnTo>
                  <a:pt x="2928396" y="1770732"/>
                </a:lnTo>
                <a:lnTo>
                  <a:pt x="2928396" y="1770732"/>
                </a:lnTo>
                <a:lnTo>
                  <a:pt x="2928396" y="2198987"/>
                </a:lnTo>
                <a:lnTo>
                  <a:pt x="2928396" y="2912741"/>
                </a:lnTo>
                <a:cubicBezTo>
                  <a:pt x="2928396" y="3070423"/>
                  <a:pt x="2800569" y="3198250"/>
                  <a:pt x="2642887" y="3198250"/>
                </a:cubicBezTo>
                <a:lnTo>
                  <a:pt x="1220165" y="3198250"/>
                </a:lnTo>
                <a:lnTo>
                  <a:pt x="488066" y="3198250"/>
                </a:lnTo>
                <a:lnTo>
                  <a:pt x="488066" y="3198250"/>
                </a:lnTo>
                <a:lnTo>
                  <a:pt x="285509" y="3198250"/>
                </a:lnTo>
                <a:cubicBezTo>
                  <a:pt x="127827" y="3198250"/>
                  <a:pt x="0" y="3070423"/>
                  <a:pt x="0" y="2912741"/>
                </a:cubicBezTo>
                <a:lnTo>
                  <a:pt x="0" y="2198987"/>
                </a:lnTo>
                <a:lnTo>
                  <a:pt x="0" y="1770732"/>
                </a:lnTo>
                <a:lnTo>
                  <a:pt x="0" y="1770732"/>
                </a:lnTo>
                <a:lnTo>
                  <a:pt x="0" y="1770737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Google Shape;324;p34"/>
          <p:cNvSpPr txBox="1"/>
          <p:nvPr/>
        </p:nvSpPr>
        <p:spPr>
          <a:xfrm>
            <a:off x="6962102" y="1593054"/>
            <a:ext cx="2655167" cy="735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8164" algn="ctr">
              <a:lnSpc>
                <a:spcPct val="116753"/>
              </a:lnSpc>
            </a:pPr>
            <a:r>
              <a:rPr lang="en-US" sz="2062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function that returns number </a:t>
            </a:r>
            <a:r>
              <a:rPr lang="en-US" sz="2062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of observations</a:t>
            </a:r>
            <a:endParaRPr sz="2062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5160" y="763285"/>
            <a:ext cx="2875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+mj-lt"/>
                <a:sym typeface="Calibri"/>
              </a:rPr>
              <a:t>summarize</a:t>
            </a:r>
            <a:r>
              <a:rPr lang="en-US" sz="5400" dirty="0">
                <a:latin typeface="Calibri"/>
                <a:sym typeface="Calibri"/>
              </a:rPr>
              <a:t>()</a:t>
            </a:r>
            <a:endParaRPr lang="en-US" dirty="0"/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3711303"/>
              </p:ext>
            </p:extLst>
          </p:nvPr>
        </p:nvGraphicFramePr>
        <p:xfrm>
          <a:off x="6655443" y="4358675"/>
          <a:ext cx="2051392" cy="892344"/>
        </p:xfrm>
        <a:graphic>
          <a:graphicData uri="http://schemas.openxmlformats.org/drawingml/2006/table">
            <a:tbl>
              <a:tblPr firstRow="1" bandRow="1"/>
              <a:tblGrid>
                <a:gridCol w="20513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38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 err="1">
                          <a:solidFill>
                            <a:schemeClr val="lt1"/>
                          </a:solidFill>
                        </a:rPr>
                        <a:t>order_count</a:t>
                      </a:r>
                      <a:endParaRPr sz="2400" b="1" dirty="0">
                        <a:solidFill>
                          <a:schemeClr val="lt1"/>
                        </a:solidFill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8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sz="20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8978" marR="48978" marT="55446" marB="55446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1760075" y="2410049"/>
            <a:ext cx="9392596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orders %&gt;%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select(</a:t>
            </a:r>
            <a:r>
              <a:rPr lang="en-US" sz="24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order_id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24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patient_id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 %&gt;% 	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head(4) %&gt;%</a:t>
            </a:r>
          </a:p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summarize(</a:t>
            </a:r>
            <a:r>
              <a:rPr lang="en-US" sz="24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order_count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b="1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n()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9368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4" grpId="0" animBg="1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 txBox="1"/>
          <p:nvPr/>
        </p:nvSpPr>
        <p:spPr>
          <a:xfrm>
            <a:off x="1072055" y="1745910"/>
            <a:ext cx="6159054" cy="1167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55" rIns="0" bIns="0" anchor="t" anchorCtr="0">
            <a:noAutofit/>
          </a:bodyPr>
          <a:lstStyle/>
          <a:p>
            <a:pPr marL="464003" indent="-457200">
              <a:buFont typeface="Arial" charset="0"/>
              <a:buChar char="•"/>
            </a:pPr>
            <a:r>
              <a:rPr lang="en-US" sz="2800" dirty="0">
                <a:latin typeface="Calibri"/>
                <a:ea typeface="Calibri"/>
                <a:cs typeface="Calibri"/>
                <a:sym typeface="Calibri"/>
              </a:rPr>
              <a:t>Make summaries of your data</a:t>
            </a:r>
          </a:p>
        </p:txBody>
      </p:sp>
      <p:sp>
        <p:nvSpPr>
          <p:cNvPr id="15" name="Google Shape;46;p7"/>
          <p:cNvSpPr>
            <a:spLocks noChangeAspect="1"/>
          </p:cNvSpPr>
          <p:nvPr/>
        </p:nvSpPr>
        <p:spPr>
          <a:xfrm>
            <a:off x="11152671" y="5805616"/>
            <a:ext cx="776274" cy="83567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894128"/>
              </p:ext>
            </p:extLst>
          </p:nvPr>
        </p:nvGraphicFramePr>
        <p:xfrm>
          <a:off x="1900244" y="4531150"/>
          <a:ext cx="3342316" cy="2213854"/>
        </p:xfrm>
        <a:graphic>
          <a:graphicData uri="http://schemas.openxmlformats.org/drawingml/2006/table">
            <a:tbl>
              <a:tblPr firstRow="1" bandRow="1"/>
              <a:tblGrid>
                <a:gridCol w="13466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956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3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 b="1" dirty="0" err="1">
                          <a:solidFill>
                            <a:schemeClr val="lt1"/>
                          </a:solidFill>
                        </a:rPr>
                        <a:t>order_id</a:t>
                      </a:r>
                      <a:endParaRPr sz="2300" b="1" dirty="0">
                        <a:solidFill>
                          <a:schemeClr val="lt1"/>
                        </a:solidFill>
                      </a:endParaRPr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 b="1" dirty="0" err="1">
                          <a:solidFill>
                            <a:schemeClr val="lt1"/>
                          </a:solidFill>
                        </a:rPr>
                        <a:t>patient_id</a:t>
                      </a:r>
                      <a:endParaRPr sz="2300" b="1" dirty="0">
                        <a:solidFill>
                          <a:schemeClr val="lt1"/>
                        </a:solidFill>
                      </a:endParaRPr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6A6A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3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dirty="0"/>
                        <a:t>19766</a:t>
                      </a:r>
                      <a:endParaRPr sz="1900" dirty="0"/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511388</a:t>
                      </a:r>
                      <a:endParaRPr sz="19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23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dirty="0"/>
                        <a:t>88444</a:t>
                      </a:r>
                      <a:endParaRPr sz="1900" dirty="0"/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511388</a:t>
                      </a:r>
                      <a:endParaRPr sz="19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555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dirty="0"/>
                        <a:t>40477</a:t>
                      </a:r>
                      <a:endParaRPr sz="1900" dirty="0"/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508061</a:t>
                      </a:r>
                      <a:endParaRPr sz="19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23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dirty="0"/>
                        <a:t>97641</a:t>
                      </a:r>
                      <a:endParaRPr sz="1900" dirty="0"/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508061</a:t>
                      </a:r>
                      <a:endParaRPr sz="19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" name="Google Shape;387;p40"/>
          <p:cNvSpPr/>
          <p:nvPr/>
        </p:nvSpPr>
        <p:spPr>
          <a:xfrm>
            <a:off x="5619559" y="4854523"/>
            <a:ext cx="322654" cy="224464"/>
          </a:xfrm>
          <a:custGeom>
            <a:avLst/>
            <a:gdLst/>
            <a:ahLst/>
            <a:cxnLst/>
            <a:rect l="l" t="t" r="r" b="b"/>
            <a:pathLst>
              <a:path w="622300" h="382270" extrusionOk="0">
                <a:moveTo>
                  <a:pt x="357634" y="0"/>
                </a:moveTo>
                <a:lnTo>
                  <a:pt x="357634" y="133825"/>
                </a:lnTo>
                <a:lnTo>
                  <a:pt x="0" y="133825"/>
                </a:lnTo>
                <a:lnTo>
                  <a:pt x="0" y="247816"/>
                </a:lnTo>
                <a:lnTo>
                  <a:pt x="357634" y="247816"/>
                </a:lnTo>
                <a:lnTo>
                  <a:pt x="357634" y="381642"/>
                </a:lnTo>
                <a:lnTo>
                  <a:pt x="622084" y="190821"/>
                </a:lnTo>
                <a:lnTo>
                  <a:pt x="357634" y="0"/>
                </a:lnTo>
                <a:close/>
              </a:path>
            </a:pathLst>
          </a:custGeom>
          <a:solidFill>
            <a:srgbClr val="53585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26" name="TextBox 25"/>
          <p:cNvSpPr txBox="1"/>
          <p:nvPr/>
        </p:nvSpPr>
        <p:spPr>
          <a:xfrm>
            <a:off x="879065" y="766937"/>
            <a:ext cx="2875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+mj-lt"/>
                <a:sym typeface="Calibri"/>
              </a:rPr>
              <a:t>summarize</a:t>
            </a:r>
            <a:r>
              <a:rPr lang="en-US" sz="5400" dirty="0">
                <a:latin typeface="Calibri"/>
                <a:sym typeface="Calibri"/>
              </a:rPr>
              <a:t>()</a:t>
            </a:r>
            <a:endParaRPr lang="en-US" dirty="0"/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645240"/>
              </p:ext>
            </p:extLst>
          </p:nvPr>
        </p:nvGraphicFramePr>
        <p:xfrm>
          <a:off x="6319213" y="4601326"/>
          <a:ext cx="1985421" cy="863647"/>
        </p:xfrm>
        <a:graphic>
          <a:graphicData uri="http://schemas.openxmlformats.org/drawingml/2006/table">
            <a:tbl>
              <a:tblPr firstRow="1" bandRow="1"/>
              <a:tblGrid>
                <a:gridCol w="19854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13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 b="1" dirty="0" err="1">
                          <a:solidFill>
                            <a:schemeClr val="lt1"/>
                          </a:solidFill>
                        </a:rPr>
                        <a:t>order_count</a:t>
                      </a:r>
                      <a:endParaRPr sz="2300" b="1" dirty="0">
                        <a:solidFill>
                          <a:schemeClr val="lt1"/>
                        </a:solidFill>
                      </a:endParaRPr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8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3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 sz="19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4913172"/>
              </p:ext>
            </p:extLst>
          </p:nvPr>
        </p:nvGraphicFramePr>
        <p:xfrm>
          <a:off x="8370605" y="4601326"/>
          <a:ext cx="1985421" cy="863647"/>
        </p:xfrm>
        <a:graphic>
          <a:graphicData uri="http://schemas.openxmlformats.org/drawingml/2006/table">
            <a:tbl>
              <a:tblPr firstRow="1" bandRow="1"/>
              <a:tblGrid>
                <a:gridCol w="19854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132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300" b="1" dirty="0" err="1">
                          <a:solidFill>
                            <a:schemeClr val="lt1"/>
                          </a:solidFill>
                        </a:rPr>
                        <a:t>pt_count</a:t>
                      </a:r>
                      <a:endParaRPr sz="2300" b="1" dirty="0">
                        <a:solidFill>
                          <a:schemeClr val="lt1"/>
                        </a:solidFill>
                      </a:endParaRPr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38D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32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 sz="1900" b="0" i="0" u="none" strike="noStrike" cap="none" dirty="0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47403" marR="47403" marT="53663" marB="53663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DB4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9" name="Google Shape;131;p17"/>
          <p:cNvSpPr/>
          <p:nvPr/>
        </p:nvSpPr>
        <p:spPr>
          <a:xfrm>
            <a:off x="1072055" y="2196331"/>
            <a:ext cx="10762593" cy="2161934"/>
          </a:xfrm>
          <a:custGeom>
            <a:avLst/>
            <a:gdLst/>
            <a:ahLst/>
            <a:cxnLst/>
            <a:rect l="l" t="t" r="r" b="b"/>
            <a:pathLst>
              <a:path w="14544040" h="1333500" extrusionOk="0">
                <a:moveTo>
                  <a:pt x="0" y="0"/>
                </a:moveTo>
                <a:lnTo>
                  <a:pt x="14543737" y="0"/>
                </a:lnTo>
                <a:lnTo>
                  <a:pt x="14543737" y="1333348"/>
                </a:lnTo>
                <a:lnTo>
                  <a:pt x="0" y="1333348"/>
                </a:lnTo>
                <a:lnTo>
                  <a:pt x="0" y="0"/>
                </a:lnTo>
                <a:close/>
              </a:path>
            </a:pathLst>
          </a:custGeom>
          <a:solidFill>
            <a:srgbClr val="F0F2F4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 dirty="0"/>
          </a:p>
        </p:txBody>
      </p:sp>
      <p:sp>
        <p:nvSpPr>
          <p:cNvPr id="20" name="Rectangle 19"/>
          <p:cNvSpPr/>
          <p:nvPr/>
        </p:nvSpPr>
        <p:spPr>
          <a:xfrm>
            <a:off x="1622915" y="2173051"/>
            <a:ext cx="9392596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orders %&gt;%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select(</a:t>
            </a:r>
            <a:r>
              <a:rPr lang="en-US" sz="24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order_id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, </a:t>
            </a:r>
            <a:r>
              <a:rPr lang="en-US" sz="24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patient_id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 %&gt;% 	</a:t>
            </a:r>
          </a:p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head(4) %&gt;%</a:t>
            </a:r>
          </a:p>
          <a:p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summarize(</a:t>
            </a:r>
            <a:r>
              <a:rPr lang="en-US" sz="24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order_count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b="1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n(),</a:t>
            </a:r>
          </a:p>
          <a:p>
            <a:r>
              <a:rPr lang="en-US" sz="2400" dirty="0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		     </a:t>
            </a:r>
            <a:r>
              <a:rPr lang="en-US" sz="2400" dirty="0" err="1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pt_count</a:t>
            </a:r>
            <a:r>
              <a:rPr lang="en-US" sz="2400" dirty="0">
                <a:solidFill>
                  <a:srgbClr val="538DD5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3200" b="1" dirty="0">
                <a:solidFill>
                  <a:schemeClr val="accent3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=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 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n_distinct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(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patient_id</a:t>
            </a:r>
            <a:r>
              <a:rPr lang="en-US" sz="2400" dirty="0">
                <a:solidFill>
                  <a:schemeClr val="accent2"/>
                </a:solidFill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r>
              <a:rPr lang="en-US" sz="2400" dirty="0">
                <a:latin typeface="Consolas" panose="020B0609020204030204" pitchFamily="49" charset="0"/>
                <a:ea typeface="Courier New"/>
                <a:cs typeface="Consolas" panose="020B0609020204030204" pitchFamily="49" charset="0"/>
                <a:sym typeface="Courier New"/>
              </a:rPr>
              <a:t>)</a:t>
            </a:r>
            <a:endParaRPr lang="en-US" sz="1400" dirty="0"/>
          </a:p>
        </p:txBody>
      </p:sp>
      <p:sp>
        <p:nvSpPr>
          <p:cNvPr id="24" name="Rounded Rectangular Callout 2"/>
          <p:cNvSpPr/>
          <p:nvPr/>
        </p:nvSpPr>
        <p:spPr>
          <a:xfrm rot="10800000" flipH="1">
            <a:off x="7336211" y="925131"/>
            <a:ext cx="2894275" cy="3019345"/>
          </a:xfrm>
          <a:custGeom>
            <a:avLst/>
            <a:gdLst>
              <a:gd name="connsiteX0" fmla="*/ 0 w 2928396"/>
              <a:gd name="connsiteY0" fmla="*/ 285509 h 1713022"/>
              <a:gd name="connsiteX1" fmla="*/ 285509 w 2928396"/>
              <a:gd name="connsiteY1" fmla="*/ 0 h 1713022"/>
              <a:gd name="connsiteX2" fmla="*/ 488066 w 2928396"/>
              <a:gd name="connsiteY2" fmla="*/ 0 h 1713022"/>
              <a:gd name="connsiteX3" fmla="*/ 1050884 w 2928396"/>
              <a:gd name="connsiteY3" fmla="*/ -839192 h 1713022"/>
              <a:gd name="connsiteX4" fmla="*/ 1220165 w 2928396"/>
              <a:gd name="connsiteY4" fmla="*/ 0 h 1713022"/>
              <a:gd name="connsiteX5" fmla="*/ 2642887 w 2928396"/>
              <a:gd name="connsiteY5" fmla="*/ 0 h 1713022"/>
              <a:gd name="connsiteX6" fmla="*/ 2928396 w 2928396"/>
              <a:gd name="connsiteY6" fmla="*/ 285509 h 1713022"/>
              <a:gd name="connsiteX7" fmla="*/ 2928396 w 2928396"/>
              <a:gd name="connsiteY7" fmla="*/ 285504 h 1713022"/>
              <a:gd name="connsiteX8" fmla="*/ 2928396 w 2928396"/>
              <a:gd name="connsiteY8" fmla="*/ 285504 h 1713022"/>
              <a:gd name="connsiteX9" fmla="*/ 2928396 w 2928396"/>
              <a:gd name="connsiteY9" fmla="*/ 713759 h 1713022"/>
              <a:gd name="connsiteX10" fmla="*/ 2928396 w 2928396"/>
              <a:gd name="connsiteY10" fmla="*/ 1427513 h 1713022"/>
              <a:gd name="connsiteX11" fmla="*/ 2642887 w 2928396"/>
              <a:gd name="connsiteY11" fmla="*/ 1713022 h 1713022"/>
              <a:gd name="connsiteX12" fmla="*/ 1220165 w 2928396"/>
              <a:gd name="connsiteY12" fmla="*/ 1713022 h 1713022"/>
              <a:gd name="connsiteX13" fmla="*/ 488066 w 2928396"/>
              <a:gd name="connsiteY13" fmla="*/ 1713022 h 1713022"/>
              <a:gd name="connsiteX14" fmla="*/ 488066 w 2928396"/>
              <a:gd name="connsiteY14" fmla="*/ 1713022 h 1713022"/>
              <a:gd name="connsiteX15" fmla="*/ 285509 w 2928396"/>
              <a:gd name="connsiteY15" fmla="*/ 1713022 h 1713022"/>
              <a:gd name="connsiteX16" fmla="*/ 0 w 2928396"/>
              <a:gd name="connsiteY16" fmla="*/ 1427513 h 1713022"/>
              <a:gd name="connsiteX17" fmla="*/ 0 w 2928396"/>
              <a:gd name="connsiteY17" fmla="*/ 713759 h 1713022"/>
              <a:gd name="connsiteX18" fmla="*/ 0 w 2928396"/>
              <a:gd name="connsiteY18" fmla="*/ 285504 h 1713022"/>
              <a:gd name="connsiteX19" fmla="*/ 0 w 2928396"/>
              <a:gd name="connsiteY19" fmla="*/ 285504 h 1713022"/>
              <a:gd name="connsiteX20" fmla="*/ 0 w 2928396"/>
              <a:gd name="connsiteY20" fmla="*/ 285509 h 1713022"/>
              <a:gd name="connsiteX0" fmla="*/ 0 w 2928396"/>
              <a:gd name="connsiteY0" fmla="*/ 1124701 h 2552214"/>
              <a:gd name="connsiteX1" fmla="*/ 285509 w 2928396"/>
              <a:gd name="connsiteY1" fmla="*/ 839192 h 2552214"/>
              <a:gd name="connsiteX2" fmla="*/ 904754 w 2928396"/>
              <a:gd name="connsiteY2" fmla="*/ 862342 h 2552214"/>
              <a:gd name="connsiteX3" fmla="*/ 1050884 w 2928396"/>
              <a:gd name="connsiteY3" fmla="*/ 0 h 2552214"/>
              <a:gd name="connsiteX4" fmla="*/ 1220165 w 2928396"/>
              <a:gd name="connsiteY4" fmla="*/ 839192 h 2552214"/>
              <a:gd name="connsiteX5" fmla="*/ 2642887 w 2928396"/>
              <a:gd name="connsiteY5" fmla="*/ 839192 h 2552214"/>
              <a:gd name="connsiteX6" fmla="*/ 2928396 w 2928396"/>
              <a:gd name="connsiteY6" fmla="*/ 1124701 h 2552214"/>
              <a:gd name="connsiteX7" fmla="*/ 2928396 w 2928396"/>
              <a:gd name="connsiteY7" fmla="*/ 1124696 h 2552214"/>
              <a:gd name="connsiteX8" fmla="*/ 2928396 w 2928396"/>
              <a:gd name="connsiteY8" fmla="*/ 1124696 h 2552214"/>
              <a:gd name="connsiteX9" fmla="*/ 2928396 w 2928396"/>
              <a:gd name="connsiteY9" fmla="*/ 1552951 h 2552214"/>
              <a:gd name="connsiteX10" fmla="*/ 2928396 w 2928396"/>
              <a:gd name="connsiteY10" fmla="*/ 2266705 h 2552214"/>
              <a:gd name="connsiteX11" fmla="*/ 2642887 w 2928396"/>
              <a:gd name="connsiteY11" fmla="*/ 2552214 h 2552214"/>
              <a:gd name="connsiteX12" fmla="*/ 1220165 w 2928396"/>
              <a:gd name="connsiteY12" fmla="*/ 2552214 h 2552214"/>
              <a:gd name="connsiteX13" fmla="*/ 488066 w 2928396"/>
              <a:gd name="connsiteY13" fmla="*/ 2552214 h 2552214"/>
              <a:gd name="connsiteX14" fmla="*/ 488066 w 2928396"/>
              <a:gd name="connsiteY14" fmla="*/ 2552214 h 2552214"/>
              <a:gd name="connsiteX15" fmla="*/ 285509 w 2928396"/>
              <a:gd name="connsiteY15" fmla="*/ 2552214 h 2552214"/>
              <a:gd name="connsiteX16" fmla="*/ 0 w 2928396"/>
              <a:gd name="connsiteY16" fmla="*/ 2266705 h 2552214"/>
              <a:gd name="connsiteX17" fmla="*/ 0 w 2928396"/>
              <a:gd name="connsiteY17" fmla="*/ 1552951 h 2552214"/>
              <a:gd name="connsiteX18" fmla="*/ 0 w 2928396"/>
              <a:gd name="connsiteY18" fmla="*/ 1124696 h 2552214"/>
              <a:gd name="connsiteX19" fmla="*/ 0 w 2928396"/>
              <a:gd name="connsiteY19" fmla="*/ 1124696 h 2552214"/>
              <a:gd name="connsiteX20" fmla="*/ 0 w 2928396"/>
              <a:gd name="connsiteY20" fmla="*/ 1124701 h 2552214"/>
              <a:gd name="connsiteX0" fmla="*/ 0 w 2928396"/>
              <a:gd name="connsiteY0" fmla="*/ 1439077 h 2866590"/>
              <a:gd name="connsiteX1" fmla="*/ 285509 w 2928396"/>
              <a:gd name="connsiteY1" fmla="*/ 1153568 h 2866590"/>
              <a:gd name="connsiteX2" fmla="*/ 904754 w 2928396"/>
              <a:gd name="connsiteY2" fmla="*/ 1176718 h 2866590"/>
              <a:gd name="connsiteX3" fmla="*/ 493059 w 2928396"/>
              <a:gd name="connsiteY3" fmla="*/ 0 h 2866590"/>
              <a:gd name="connsiteX4" fmla="*/ 1220165 w 2928396"/>
              <a:gd name="connsiteY4" fmla="*/ 1153568 h 2866590"/>
              <a:gd name="connsiteX5" fmla="*/ 2642887 w 2928396"/>
              <a:gd name="connsiteY5" fmla="*/ 1153568 h 2866590"/>
              <a:gd name="connsiteX6" fmla="*/ 2928396 w 2928396"/>
              <a:gd name="connsiteY6" fmla="*/ 1439077 h 2866590"/>
              <a:gd name="connsiteX7" fmla="*/ 2928396 w 2928396"/>
              <a:gd name="connsiteY7" fmla="*/ 1439072 h 2866590"/>
              <a:gd name="connsiteX8" fmla="*/ 2928396 w 2928396"/>
              <a:gd name="connsiteY8" fmla="*/ 1439072 h 2866590"/>
              <a:gd name="connsiteX9" fmla="*/ 2928396 w 2928396"/>
              <a:gd name="connsiteY9" fmla="*/ 1867327 h 2866590"/>
              <a:gd name="connsiteX10" fmla="*/ 2928396 w 2928396"/>
              <a:gd name="connsiteY10" fmla="*/ 2581081 h 2866590"/>
              <a:gd name="connsiteX11" fmla="*/ 2642887 w 2928396"/>
              <a:gd name="connsiteY11" fmla="*/ 2866590 h 2866590"/>
              <a:gd name="connsiteX12" fmla="*/ 1220165 w 2928396"/>
              <a:gd name="connsiteY12" fmla="*/ 2866590 h 2866590"/>
              <a:gd name="connsiteX13" fmla="*/ 488066 w 2928396"/>
              <a:gd name="connsiteY13" fmla="*/ 2866590 h 2866590"/>
              <a:gd name="connsiteX14" fmla="*/ 488066 w 2928396"/>
              <a:gd name="connsiteY14" fmla="*/ 2866590 h 2866590"/>
              <a:gd name="connsiteX15" fmla="*/ 285509 w 2928396"/>
              <a:gd name="connsiteY15" fmla="*/ 2866590 h 2866590"/>
              <a:gd name="connsiteX16" fmla="*/ 0 w 2928396"/>
              <a:gd name="connsiteY16" fmla="*/ 2581081 h 2866590"/>
              <a:gd name="connsiteX17" fmla="*/ 0 w 2928396"/>
              <a:gd name="connsiteY17" fmla="*/ 1867327 h 2866590"/>
              <a:gd name="connsiteX18" fmla="*/ 0 w 2928396"/>
              <a:gd name="connsiteY18" fmla="*/ 1439072 h 2866590"/>
              <a:gd name="connsiteX19" fmla="*/ 0 w 2928396"/>
              <a:gd name="connsiteY19" fmla="*/ 1439072 h 2866590"/>
              <a:gd name="connsiteX20" fmla="*/ 0 w 2928396"/>
              <a:gd name="connsiteY20" fmla="*/ 1439077 h 2866590"/>
              <a:gd name="connsiteX0" fmla="*/ 0 w 2928396"/>
              <a:gd name="connsiteY0" fmla="*/ 1770737 h 3198250"/>
              <a:gd name="connsiteX1" fmla="*/ 285509 w 2928396"/>
              <a:gd name="connsiteY1" fmla="*/ 1485228 h 3198250"/>
              <a:gd name="connsiteX2" fmla="*/ 904754 w 2928396"/>
              <a:gd name="connsiteY2" fmla="*/ 1508378 h 3198250"/>
              <a:gd name="connsiteX3" fmla="*/ 521125 w 2928396"/>
              <a:gd name="connsiteY3" fmla="*/ 0 h 3198250"/>
              <a:gd name="connsiteX4" fmla="*/ 1220165 w 2928396"/>
              <a:gd name="connsiteY4" fmla="*/ 1485228 h 3198250"/>
              <a:gd name="connsiteX5" fmla="*/ 2642887 w 2928396"/>
              <a:gd name="connsiteY5" fmla="*/ 1485228 h 3198250"/>
              <a:gd name="connsiteX6" fmla="*/ 2928396 w 2928396"/>
              <a:gd name="connsiteY6" fmla="*/ 1770737 h 3198250"/>
              <a:gd name="connsiteX7" fmla="*/ 2928396 w 2928396"/>
              <a:gd name="connsiteY7" fmla="*/ 1770732 h 3198250"/>
              <a:gd name="connsiteX8" fmla="*/ 2928396 w 2928396"/>
              <a:gd name="connsiteY8" fmla="*/ 1770732 h 3198250"/>
              <a:gd name="connsiteX9" fmla="*/ 2928396 w 2928396"/>
              <a:gd name="connsiteY9" fmla="*/ 2198987 h 3198250"/>
              <a:gd name="connsiteX10" fmla="*/ 2928396 w 2928396"/>
              <a:gd name="connsiteY10" fmla="*/ 2912741 h 3198250"/>
              <a:gd name="connsiteX11" fmla="*/ 2642887 w 2928396"/>
              <a:gd name="connsiteY11" fmla="*/ 3198250 h 3198250"/>
              <a:gd name="connsiteX12" fmla="*/ 1220165 w 2928396"/>
              <a:gd name="connsiteY12" fmla="*/ 3198250 h 3198250"/>
              <a:gd name="connsiteX13" fmla="*/ 488066 w 2928396"/>
              <a:gd name="connsiteY13" fmla="*/ 3198250 h 3198250"/>
              <a:gd name="connsiteX14" fmla="*/ 488066 w 2928396"/>
              <a:gd name="connsiteY14" fmla="*/ 3198250 h 3198250"/>
              <a:gd name="connsiteX15" fmla="*/ 285509 w 2928396"/>
              <a:gd name="connsiteY15" fmla="*/ 3198250 h 3198250"/>
              <a:gd name="connsiteX16" fmla="*/ 0 w 2928396"/>
              <a:gd name="connsiteY16" fmla="*/ 2912741 h 3198250"/>
              <a:gd name="connsiteX17" fmla="*/ 0 w 2928396"/>
              <a:gd name="connsiteY17" fmla="*/ 2198987 h 3198250"/>
              <a:gd name="connsiteX18" fmla="*/ 0 w 2928396"/>
              <a:gd name="connsiteY18" fmla="*/ 1770732 h 3198250"/>
              <a:gd name="connsiteX19" fmla="*/ 0 w 2928396"/>
              <a:gd name="connsiteY19" fmla="*/ 1770732 h 3198250"/>
              <a:gd name="connsiteX20" fmla="*/ 0 w 2928396"/>
              <a:gd name="connsiteY20" fmla="*/ 1770737 h 3198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28396" h="3198250">
                <a:moveTo>
                  <a:pt x="0" y="1770737"/>
                </a:moveTo>
                <a:cubicBezTo>
                  <a:pt x="0" y="1613055"/>
                  <a:pt x="127827" y="1485228"/>
                  <a:pt x="285509" y="1485228"/>
                </a:cubicBezTo>
                <a:lnTo>
                  <a:pt x="904754" y="1508378"/>
                </a:lnTo>
                <a:lnTo>
                  <a:pt x="521125" y="0"/>
                </a:lnTo>
                <a:lnTo>
                  <a:pt x="1220165" y="1485228"/>
                </a:lnTo>
                <a:lnTo>
                  <a:pt x="2642887" y="1485228"/>
                </a:lnTo>
                <a:cubicBezTo>
                  <a:pt x="2800569" y="1485228"/>
                  <a:pt x="2928396" y="1613055"/>
                  <a:pt x="2928396" y="1770737"/>
                </a:cubicBezTo>
                <a:lnTo>
                  <a:pt x="2928396" y="1770732"/>
                </a:lnTo>
                <a:lnTo>
                  <a:pt x="2928396" y="1770732"/>
                </a:lnTo>
                <a:lnTo>
                  <a:pt x="2928396" y="2198987"/>
                </a:lnTo>
                <a:lnTo>
                  <a:pt x="2928396" y="2912741"/>
                </a:lnTo>
                <a:cubicBezTo>
                  <a:pt x="2928396" y="3070423"/>
                  <a:pt x="2800569" y="3198250"/>
                  <a:pt x="2642887" y="3198250"/>
                </a:cubicBezTo>
                <a:lnTo>
                  <a:pt x="1220165" y="3198250"/>
                </a:lnTo>
                <a:lnTo>
                  <a:pt x="488066" y="3198250"/>
                </a:lnTo>
                <a:lnTo>
                  <a:pt x="488066" y="3198250"/>
                </a:lnTo>
                <a:lnTo>
                  <a:pt x="285509" y="3198250"/>
                </a:lnTo>
                <a:cubicBezTo>
                  <a:pt x="127827" y="3198250"/>
                  <a:pt x="0" y="3070423"/>
                  <a:pt x="0" y="2912741"/>
                </a:cubicBezTo>
                <a:lnTo>
                  <a:pt x="0" y="2198987"/>
                </a:lnTo>
                <a:lnTo>
                  <a:pt x="0" y="1770732"/>
                </a:lnTo>
                <a:lnTo>
                  <a:pt x="0" y="1770732"/>
                </a:lnTo>
                <a:lnTo>
                  <a:pt x="0" y="1770737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Google Shape;324;p34"/>
          <p:cNvSpPr txBox="1"/>
          <p:nvPr/>
        </p:nvSpPr>
        <p:spPr>
          <a:xfrm>
            <a:off x="7336211" y="1289074"/>
            <a:ext cx="2921257" cy="735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8504" rIns="0" bIns="0" anchor="t" anchorCtr="0">
            <a:noAutofit/>
          </a:bodyPr>
          <a:lstStyle/>
          <a:p>
            <a:pPr marL="8164" algn="ctr">
              <a:lnSpc>
                <a:spcPct val="116753"/>
              </a:lnSpc>
            </a:pPr>
            <a:r>
              <a:rPr lang="en-US" sz="2062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function that returns number of distinct values</a:t>
            </a:r>
            <a:endParaRPr sz="2062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208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A2D24-E81A-8241-8BE4-10C628CAA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8623C7-1227-A04A-B096-498B1A18A5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Add onto the code in the above chunk to calculate:</a:t>
            </a:r>
          </a:p>
          <a:p>
            <a:r>
              <a:rPr lang="en-US" dirty="0"/>
              <a:t>a) Mean count of orders per patient</a:t>
            </a:r>
          </a:p>
          <a:p>
            <a:r>
              <a:rPr lang="en-US" dirty="0"/>
              <a:t>b) Mean count of orders per department</a:t>
            </a:r>
          </a:p>
        </p:txBody>
      </p:sp>
    </p:spTree>
    <p:extLst>
      <p:ext uri="{BB962C8B-B14F-4D97-AF65-F5344CB8AC3E}">
        <p14:creationId xmlns:p14="http://schemas.microsoft.com/office/powerpoint/2010/main" val="20850635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12746</TotalTime>
  <Words>1094</Words>
  <Application>Microsoft Macintosh PowerPoint</Application>
  <PresentationFormat>Widescreen</PresentationFormat>
  <Paragraphs>151</Paragraphs>
  <Slides>24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Calibri</vt:lpstr>
      <vt:lpstr>Consolas</vt:lpstr>
      <vt:lpstr>Times New Roman</vt:lpstr>
      <vt:lpstr>Trebuchet MS</vt:lpstr>
      <vt:lpstr>Tw Cen MT</vt:lpstr>
      <vt:lpstr>Tw Cen MT Condensed</vt:lpstr>
      <vt:lpstr>Wingdings 3</vt:lpstr>
      <vt:lpstr>Integral</vt:lpstr>
      <vt:lpstr>Laboratory Medicine Core Data Analysis</vt:lpstr>
      <vt:lpstr>Objectives</vt:lpstr>
      <vt:lpstr>Typical Data Science Pipeline</vt:lpstr>
      <vt:lpstr>Summarize()</vt:lpstr>
      <vt:lpstr>PowerPoint Presentation</vt:lpstr>
      <vt:lpstr>PowerPoint Presentation</vt:lpstr>
      <vt:lpstr>PowerPoint Presentation</vt:lpstr>
      <vt:lpstr>PowerPoint Presentation</vt:lpstr>
      <vt:lpstr>Your Turn 1</vt:lpstr>
      <vt:lpstr>PowerPoint Presentation</vt:lpstr>
      <vt:lpstr>Your Turn 2</vt:lpstr>
      <vt:lpstr>Your Turn 3</vt:lpstr>
      <vt:lpstr>group_by()</vt:lpstr>
      <vt:lpstr>PowerPoint Presentation</vt:lpstr>
      <vt:lpstr>PowerPoint Presentation</vt:lpstr>
      <vt:lpstr>PowerPoint Presentation</vt:lpstr>
      <vt:lpstr>PowerPoint Presentation</vt:lpstr>
      <vt:lpstr>group_by() %&gt;% summarize()</vt:lpstr>
      <vt:lpstr>PowerPoint Presentation</vt:lpstr>
      <vt:lpstr>PowerPoint Presentation</vt:lpstr>
      <vt:lpstr>PowerPoint Presentation</vt:lpstr>
      <vt:lpstr>Your Turn 4</vt:lpstr>
      <vt:lpstr>Your Turn 5</vt:lpstr>
      <vt:lpstr>Objectives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Patrick C Mathias</cp:lastModifiedBy>
  <cp:revision>580</cp:revision>
  <cp:lastPrinted>2019-05-05T17:37:15Z</cp:lastPrinted>
  <dcterms:created xsi:type="dcterms:W3CDTF">2018-02-01T22:00:01Z</dcterms:created>
  <dcterms:modified xsi:type="dcterms:W3CDTF">2019-07-17T06:16:58Z</dcterms:modified>
</cp:coreProperties>
</file>